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9" r:id="rId2"/>
    <p:sldId id="256" r:id="rId3"/>
    <p:sldId id="317" r:id="rId4"/>
    <p:sldId id="316" r:id="rId5"/>
    <p:sldId id="318" r:id="rId6"/>
    <p:sldId id="314" r:id="rId7"/>
    <p:sldId id="257" r:id="rId8"/>
    <p:sldId id="265" r:id="rId9"/>
    <p:sldId id="264" r:id="rId10"/>
    <p:sldId id="263" r:id="rId11"/>
    <p:sldId id="262" r:id="rId12"/>
    <p:sldId id="261" r:id="rId13"/>
    <p:sldId id="260" r:id="rId14"/>
    <p:sldId id="259" r:id="rId15"/>
    <p:sldId id="25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320" r:id="rId42"/>
    <p:sldId id="295" r:id="rId43"/>
    <p:sldId id="296" r:id="rId44"/>
    <p:sldId id="297" r:id="rId45"/>
    <p:sldId id="298" r:id="rId46"/>
    <p:sldId id="313" r:id="rId47"/>
  </p:sldIdLst>
  <p:sldSz cx="9144000" cy="6858000" type="screen4x3"/>
  <p:notesSz cx="9998075" cy="68659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12F6"/>
    <a:srgbClr val="1A13A5"/>
    <a:srgbClr val="E0E36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9" d="100"/>
          <a:sy n="109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6" d="100"/>
          <a:sy n="116" d="100"/>
        </p:scale>
        <p:origin x="-2430" y="-114"/>
      </p:cViewPr>
      <p:guideLst>
        <p:guide orient="horz" pos="2163"/>
        <p:guide pos="314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2499" cy="343297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63262" y="0"/>
            <a:ext cx="4332499" cy="343297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DE24C583-8DDA-415C-990E-129766C05951}" type="datetimeFigureOut">
              <a:rPr lang="ko-KR" altLang="en-US" smtClean="0"/>
              <a:pPr/>
              <a:t>2018-12-03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82950" y="514350"/>
            <a:ext cx="3432175" cy="2574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9808" y="3261321"/>
            <a:ext cx="7998460" cy="3089672"/>
          </a:xfrm>
          <a:prstGeom prst="rect">
            <a:avLst/>
          </a:prstGeom>
        </p:spPr>
        <p:txBody>
          <a:bodyPr vert="horz" lIns="96359" tIns="48180" rIns="96359" bIns="4818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21450"/>
            <a:ext cx="4332499" cy="343297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8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63262" y="6521450"/>
            <a:ext cx="4332499" cy="343297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200"/>
            </a:lvl1pPr>
          </a:lstStyle>
          <a:p>
            <a:r>
              <a:rPr lang="en-US" altLang="ko-KR" smtClean="0"/>
              <a:t>-</a:t>
            </a:r>
            <a:fld id="{CC404824-5CF3-40B2-BB9E-926491F9C64F}" type="slidenum">
              <a:rPr lang="ko-KR" altLang="en-US" smtClean="0"/>
              <a:pPr/>
              <a:t>‹#›</a:t>
            </a:fld>
            <a:r>
              <a:rPr lang="en-US" altLang="ko-KR" smtClean="0"/>
              <a:t>-</a:t>
            </a: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259632" y="6093298"/>
            <a:ext cx="2895600" cy="365125"/>
          </a:xfrm>
        </p:spPr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3387D-48E5-4541-AAB7-C88D9B49A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2.jpeg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4.jpeg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1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6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9.vml"/><Relationship Id="rId4" Type="http://schemas.openxmlformats.org/officeDocument/2006/relationships/image" Target="../media/image7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3387D-48E5-4541-AAB7-C88D9B49AA09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Copyrightⓒ2006 (</a:t>
            </a:r>
            <a:r>
              <a:rPr lang="ko-KR" altLang="en-US" smtClean="0"/>
              <a:t>주</a:t>
            </a:r>
            <a:r>
              <a:rPr lang="en-US" altLang="ko-KR" smtClean="0"/>
              <a:t>)</a:t>
            </a:r>
            <a:r>
              <a:rPr lang="ko-KR" altLang="en-US" smtClean="0"/>
              <a:t>신안소프트 </a:t>
            </a:r>
            <a:r>
              <a:rPr lang="en-US" altLang="ko-KR" smtClean="0"/>
              <a:t>https://www.htcinfo.co.kr/</a:t>
            </a:r>
            <a:endParaRPr lang="ko-KR" altLang="en-US"/>
          </a:p>
        </p:txBody>
      </p:sp>
      <p:pic>
        <p:nvPicPr>
          <p:cNvPr id="43009" name="Picture 1" descr="D:\이주연★\8.헬스케어\메뉴얼표지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1" y="0"/>
            <a:ext cx="918051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10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 상세정보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세금계산서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현금영수증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4099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4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767" y="1268760"/>
            <a:ext cx="6120000" cy="425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4"/>
            <a:ext cx="25569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세금계산서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개별 세금계산서 발행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개별로 세금계산서 발행 및 현황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발행 시 고객 정보 참조</a:t>
            </a:r>
            <a:r>
              <a:rPr lang="en-US" altLang="ko-KR" sz="900" dirty="0" smtClean="0"/>
              <a:t>(</a:t>
            </a:r>
            <a:r>
              <a:rPr lang="ko-KR" altLang="en-US" sz="900" dirty="0" smtClean="0"/>
              <a:t>사업자번호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이메일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현금영수증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개별 현금영수증 발행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개별로 현금영수증 발행 및 현황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렌탈 기본 등록 시 기본값 설정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11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5029" y="1542007"/>
            <a:ext cx="6120000" cy="3759205"/>
          </a:xfrm>
          <a:prstGeom prst="rect">
            <a:avLst/>
          </a:prstGeom>
          <a:noFill/>
        </p:spPr>
      </p:pic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처방기간만료예정확인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5123" name="Image" r:id="rId4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1235692"/>
            <a:ext cx="25569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처방기간 만료예정확인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smtClean="0"/>
              <a:t>  </a:t>
            </a:r>
            <a:r>
              <a:rPr lang="ko-KR" altLang="en-US" sz="900" smtClean="0"/>
              <a:t>처방종료에 </a:t>
            </a:r>
            <a:r>
              <a:rPr lang="ko-KR" altLang="en-US" sz="900" dirty="0" smtClean="0"/>
              <a:t>따른 기간별 고객 확인 및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재처방에 대한 계약 연장 안내 및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12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4133" y="1293142"/>
            <a:ext cx="6120000" cy="3377340"/>
          </a:xfrm>
          <a:prstGeom prst="rect">
            <a:avLst/>
          </a:prstGeom>
          <a:noFill/>
        </p:spPr>
      </p:pic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상품반납현황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6147" name="Image" r:id="rId4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1235692"/>
            <a:ext cx="25569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상품반납현황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반납한 상품 현황 검색 및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조건에 대한 반납현황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반납예정 처리 및 재고 파악 용이</a:t>
            </a:r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13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3228" y="1269900"/>
            <a:ext cx="6120000" cy="3967800"/>
          </a:xfrm>
          <a:prstGeom prst="rect">
            <a:avLst/>
          </a:prstGeom>
          <a:noFill/>
        </p:spPr>
      </p:pic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AS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상담현황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7171" name="Image" r:id="rId4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1235690"/>
            <a:ext cx="255694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en-US" altLang="ko-KR" sz="900" b="1" dirty="0" smtClean="0"/>
              <a:t>·</a:t>
            </a:r>
            <a:r>
              <a:rPr lang="ko-KR" altLang="en-US" sz="900" b="1" dirty="0" smtClean="0"/>
              <a:t> </a:t>
            </a:r>
            <a:r>
              <a:rPr lang="en-US" altLang="ko-KR" sz="900" b="1" dirty="0" smtClean="0"/>
              <a:t>A/S </a:t>
            </a:r>
            <a:r>
              <a:rPr lang="ko-KR" altLang="en-US" sz="900" b="1" dirty="0" smtClean="0"/>
              <a:t>상담현황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등록된 </a:t>
            </a:r>
            <a:r>
              <a:rPr lang="en-US" altLang="ko-KR" sz="900" dirty="0" smtClean="0"/>
              <a:t>A/S, </a:t>
            </a:r>
            <a:r>
              <a:rPr lang="ko-KR" altLang="en-US" sz="900" dirty="0" smtClean="0"/>
              <a:t>상담현황 검색 및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일자별 상담내역 관리 용이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진행단계에 대한 처리 상태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진행에 따른 일정관리에서 관리 가능</a:t>
            </a:r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14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rcRect b="14062"/>
          <a:stretch>
            <a:fillRect/>
          </a:stretch>
        </p:blipFill>
        <p:spPr bwMode="auto">
          <a:xfrm>
            <a:off x="189037" y="1259235"/>
            <a:ext cx="6120000" cy="4514737"/>
          </a:xfrm>
          <a:prstGeom prst="rect">
            <a:avLst/>
          </a:prstGeom>
          <a:noFill/>
        </p:spPr>
      </p:pic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일정관리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8195" name="Image" r:id="rId4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1235690"/>
            <a:ext cx="25569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일정관리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업무에 수반되는 각종일정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고객 </a:t>
            </a:r>
            <a:r>
              <a:rPr lang="en-US" altLang="ko-KR" sz="900" dirty="0" smtClean="0"/>
              <a:t>A/S </a:t>
            </a:r>
            <a:r>
              <a:rPr lang="ko-KR" altLang="en-US" sz="900" dirty="0" smtClean="0"/>
              <a:t>및 일정관리에서 등록 및 수정 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일정관리에서 관리가 용이하도록 일정 추가</a:t>
            </a:r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15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6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지급청구서관리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지급청구서관리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청구서 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미리보기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27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8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9220" name="Image" r:id="rId3" imgW="253789" imgH="253789" progId="">
                <p:embed/>
              </p:oleObj>
            </a:graphicData>
          </a:graphic>
        </p:graphicFrame>
        <p:sp>
          <p:nvSpPr>
            <p:cNvPr id="29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30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31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4208" y="1235694"/>
            <a:ext cx="25569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지급청구서관리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보험공단 및 시</a:t>
            </a:r>
            <a:r>
              <a:rPr lang="en-US" altLang="ko-KR" sz="900" dirty="0" smtClean="0"/>
              <a:t>·</a:t>
            </a:r>
            <a:r>
              <a:rPr lang="ko-KR" altLang="en-US" sz="900" dirty="0" smtClean="0"/>
              <a:t>군</a:t>
            </a:r>
            <a:r>
              <a:rPr lang="en-US" altLang="ko-KR" sz="900" dirty="0" smtClean="0"/>
              <a:t>·</a:t>
            </a:r>
            <a:r>
              <a:rPr lang="ko-KR" altLang="en-US" sz="900" dirty="0" smtClean="0"/>
              <a:t>구청에 청구 해야 하는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지급청구서 데이터를 생성 및 출력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보험환자이면서 계약기간 내 고객에 대해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자동으로 계산처리 되어 생성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수기입력 </a:t>
            </a:r>
            <a:r>
              <a:rPr lang="en-US" altLang="ko-KR" sz="900" dirty="0" smtClean="0"/>
              <a:t>/ </a:t>
            </a:r>
            <a:r>
              <a:rPr lang="ko-KR" altLang="en-US" sz="900" dirty="0" smtClean="0"/>
              <a:t>수기관리가 아닌 일괄생성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일괄 출력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확정처리를 통한 월별 청구내역 관리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보험구분에 따른 고객관리 용이</a:t>
            </a:r>
            <a:endParaRPr lang="ko-KR" altLang="en-US" sz="900" dirty="0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818" y="1250936"/>
            <a:ext cx="6120000" cy="469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직선 연결선 34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16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511" y="1301023"/>
            <a:ext cx="6120000" cy="79333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9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0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지급청구서관리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지급청구서보류관리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소급관리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1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2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1267" name="Image" r:id="rId4" imgW="253789" imgH="253789" progId="">
                <p:embed/>
              </p:oleObj>
            </a:graphicData>
          </a:graphic>
        </p:graphicFrame>
        <p:sp>
          <p:nvSpPr>
            <p:cNvPr id="23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4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5" name="그림 24" descr="지급청구서소급관리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1" y="2415266"/>
            <a:ext cx="6120000" cy="320873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4208" y="1235694"/>
            <a:ext cx="25569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지급청구서 보류관리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보류계약에 대해 지급청구서 작성 보류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보류 등록된 고객에 대하여 데이터 생성하여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확정 처리 시 지급청구서 데이터 이전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지급청구서 소급관리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생성 된 지급청구서 데이터 수정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지급 청구서 데이터 추가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지급청구서 신규 데이터 등록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미확정 지급 청구 데이터 수정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지급청구서 개별 출력 가능</a:t>
            </a:r>
            <a:endParaRPr lang="ko-KR" altLang="en-US" sz="900" dirty="0"/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17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rcRect b="50371"/>
          <a:stretch>
            <a:fillRect/>
          </a:stretch>
        </p:blipFill>
        <p:spPr bwMode="auto">
          <a:xfrm>
            <a:off x="179511" y="1332142"/>
            <a:ext cx="6120000" cy="202485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9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0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지급청구서관리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공단입금관리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시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.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군구청입금관리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1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2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2291" name="Image" r:id="rId4" imgW="253789" imgH="253789" progId="">
                <p:embed/>
              </p:oleObj>
            </a:graphicData>
          </a:graphic>
        </p:graphicFrame>
        <p:sp>
          <p:nvSpPr>
            <p:cNvPr id="23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4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5" cstate="print"/>
          <a:srcRect b="44277"/>
          <a:stretch>
            <a:fillRect/>
          </a:stretch>
        </p:blipFill>
        <p:spPr bwMode="auto">
          <a:xfrm>
            <a:off x="179512" y="3573016"/>
            <a:ext cx="6120000" cy="172819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6444208" y="1235690"/>
            <a:ext cx="25569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공단 입금관리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요양비지급청구서에 대하여 국민의료보험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공단에서 입금된 내역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입금 된 내역 확인 후 체크박스 선택 후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저장 시 해당 계약에 대한 입금처리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차액 확인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월별 청구금액 대비 입금금액 관리 용이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시군구청 입금관리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요양비지급청구서에 대하여 시군구청에서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입금된 내역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입금 된 내역 확인 후 체크박스 선택 후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저장 시 해당 계약에 대한 입금처리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차액 확인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월별 청구금액 대비 입금금액 관리 용이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b="1" dirty="0"/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18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2260" y="1311890"/>
            <a:ext cx="6120000" cy="10223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20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1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입금관리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일일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고객별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월별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입금현황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2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3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3315" name="Image" r:id="rId4" imgW="253789" imgH="253789" progId="">
                <p:embed/>
              </p:oleObj>
            </a:graphicData>
          </a:graphic>
        </p:graphicFrame>
        <p:sp>
          <p:nvSpPr>
            <p:cNvPr id="24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5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6" name="그림 25" descr="고객별입금현황.JPG"/>
          <p:cNvPicPr>
            <a:picLocks noChangeAspect="1"/>
          </p:cNvPicPr>
          <p:nvPr/>
        </p:nvPicPr>
        <p:blipFill>
          <a:blip r:embed="rId5" cstate="print"/>
          <a:srcRect b="24697"/>
          <a:stretch>
            <a:fillRect/>
          </a:stretch>
        </p:blipFill>
        <p:spPr>
          <a:xfrm>
            <a:off x="162260" y="2406254"/>
            <a:ext cx="6120000" cy="115212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7" name="그림 26" descr="월별입금현황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2260" y="3630394"/>
            <a:ext cx="6120000" cy="206549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8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9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4208" y="1235694"/>
            <a:ext cx="25569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일일 입금현황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입금일별에 대한 입금내역 조회 현황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고객별 입금현황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검색조건에 대한 고객별 입금 합계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조회 현황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월별 입금현황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해당 월별에 대한 입금 합계 관리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상세 내역 조회 현황</a:t>
            </a:r>
            <a:endParaRPr lang="ko-KR" altLang="en-US" sz="900" dirty="0"/>
          </a:p>
        </p:txBody>
      </p:sp>
      <p:cxnSp>
        <p:nvCxnSpPr>
          <p:cNvPr id="31" name="직선 연결선 30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19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입금관리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입금영수증발행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공단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.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시군구청미수금현황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/CMS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미수금현황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4339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dirty="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입출금현황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4" y="4149080"/>
            <a:ext cx="6120679" cy="9361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4208" y="1196752"/>
            <a:ext cx="255694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입금영수증발행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입금 된 내역에 따른 영수증 발행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검색조건에 대한 입금 내역을 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검색 된 내역 중 영수증 </a:t>
            </a:r>
            <a:r>
              <a:rPr lang="ko-KR" altLang="en-US" sz="900" dirty="0" err="1" smtClean="0"/>
              <a:t>미리보기</a:t>
            </a:r>
            <a:r>
              <a:rPr lang="ko-KR" altLang="en-US" sz="900" dirty="0" smtClean="0"/>
              <a:t>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선택 후 출력을 통하여 선택출력 가능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/>
            </a:r>
            <a:br>
              <a:rPr lang="en-US" altLang="ko-KR" sz="900" dirty="0" smtClean="0"/>
            </a:b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공단</a:t>
            </a:r>
            <a:r>
              <a:rPr lang="en-US" altLang="ko-KR" sz="900" b="1" dirty="0" smtClean="0"/>
              <a:t>/</a:t>
            </a:r>
            <a:r>
              <a:rPr lang="ko-KR" altLang="en-US" sz="900" b="1" dirty="0" smtClean="0"/>
              <a:t>시군구청 미수금 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공단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시군구청 입금 처리에 대한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미수금 현황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</a:t>
            </a:r>
            <a:r>
              <a:rPr lang="en-US" altLang="ko-KR" sz="900" b="1" dirty="0" smtClean="0"/>
              <a:t>CMS </a:t>
            </a:r>
            <a:r>
              <a:rPr lang="ko-KR" altLang="en-US" sz="900" b="1" dirty="0" smtClean="0"/>
              <a:t>미수금 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비보험 환자 및 보험환자 </a:t>
            </a:r>
            <a:r>
              <a:rPr lang="ko-KR" altLang="en-US" sz="900" dirty="0" err="1" smtClean="0"/>
              <a:t>자부담금에</a:t>
            </a:r>
            <a:r>
              <a:rPr lang="ko-KR" altLang="en-US" sz="900" dirty="0" smtClean="0"/>
              <a:t> 대한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미수금 현황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192" y="1268761"/>
            <a:ext cx="61200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그림 28" descr="입출금현황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4" y="5157192"/>
            <a:ext cx="6120679" cy="9361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30" name="직선 연결선 29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7" y="1075"/>
            <a:ext cx="9126000" cy="6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직선 연결선 7"/>
          <p:cNvCxnSpPr/>
          <p:nvPr/>
        </p:nvCxnSpPr>
        <p:spPr>
          <a:xfrm>
            <a:off x="2987824" y="1341288"/>
            <a:ext cx="0" cy="4680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496" y="1178235"/>
            <a:ext cx="3018797" cy="505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smtClean="0">
                <a:latin typeface="나눔바른고딕" pitchFamily="50" charset="-127"/>
                <a:ea typeface="나눔바른고딕" pitchFamily="50" charset="-127"/>
              </a:rPr>
              <a:t>▣ 회사 소개</a:t>
            </a:r>
            <a:endParaRPr lang="en-US" altLang="ko-KR" sz="12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1.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대표 인사말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03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2.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회사개요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04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3.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회사정보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05</a:t>
            </a:r>
          </a:p>
          <a:p>
            <a:pPr>
              <a:lnSpc>
                <a:spcPct val="150000"/>
              </a:lnSpc>
            </a:pPr>
            <a:r>
              <a:rPr lang="ko-KR" altLang="en-US" sz="1200" b="1" smtClean="0">
                <a:latin typeface="나눔바른고딕" pitchFamily="50" charset="-127"/>
                <a:ea typeface="나눔바른고딕" pitchFamily="50" charset="-127"/>
              </a:rPr>
              <a:t>▣ 주요 기능</a:t>
            </a:r>
            <a:endParaRPr lang="en-US" altLang="ko-KR" sz="12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smtClean="0">
                <a:latin typeface="나눔바른고딕" pitchFamily="50" charset="-127"/>
                <a:ea typeface="나눔바른고딕" pitchFamily="50" charset="-127"/>
              </a:rPr>
              <a:t>▣ 메뉴얼</a:t>
            </a:r>
            <a:endParaRPr lang="en-US" altLang="ko-KR" sz="12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1.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렌탈관리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고객관리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고객 신규등록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07 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렌탈관리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렌탈상품 신규등록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 08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처방기간만료예정확인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11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상품반납현황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12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AS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상담현황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13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일정관리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14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2.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지급청구서관리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지급청구서관리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청구서 미리보기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15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지급청구서보류관리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소급관리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16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공단입금관리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시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.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군구청입금관리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17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3.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입금관리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일일</a:t>
            </a: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고객별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월별 입금현황 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18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입금영수증발행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             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공단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.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시군구청 미수금현황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19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6084168" y="1341288"/>
            <a:ext cx="0" cy="4680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09596" y="1426917"/>
            <a:ext cx="3018797" cy="4689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4. CMS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자동이체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월청구생성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20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증빙파일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 21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출금신청예정금액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출금신청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출금결과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  22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5.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제품입출고관리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제품입고관리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입고등록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)/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               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제품출고관리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출고등록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 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23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제품창고이동관리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창고이동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 24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소모품등록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· · · · · · ·  25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제품거래처관리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거래처등록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· · · · · · · · ·  26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창고관리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창고등록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· · · · · · · · · · · · · ·  27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6.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재고관리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재고자산현황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판매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.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임대구분별현황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 28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월마감관리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제품렌탈현황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 29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시리얼번호별 히스토리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 30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7.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채권채무현황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채권채무현황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원장상세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 · · · · · · · · · · ·  31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거래처입출금관리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입출금등록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  · · · · · · ·  32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매입처별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매출처별 거래원장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33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89707" y="1437806"/>
            <a:ext cx="301879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8.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매출분석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월별매출현황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지사별매출현황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34</a:t>
            </a:r>
          </a:p>
          <a:p>
            <a:pPr>
              <a:lnSpc>
                <a:spcPct val="150000"/>
              </a:lnSpc>
            </a:pPr>
            <a:r>
              <a:rPr lang="en-US" altLang="ko-KR" sz="1000" b="1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제품별매출현황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제품별감가상각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 35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고객별수익분석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제품별수익분석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· · · · · ·  36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9. SMS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관리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· · · · · · · ·  37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10.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세금계산서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현금영수증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 38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11.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기초코드관리</a:t>
            </a:r>
            <a:endParaRPr lang="en-US" altLang="ko-KR" sz="1000" b="1" smtClean="0">
              <a:latin typeface="나눔바른고딕" pitchFamily="50" charset="-127"/>
              <a:ea typeface="나눔바른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사용회사정보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· · · · ·  39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지사관리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사원관리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· ·  40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CID(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발신번호연동  서비스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)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 41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상병코드관리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요양기관관리 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 42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주치의관리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/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공통코드관리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 43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지급청구소무품관리  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·  44</a:t>
            </a: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         - </a:t>
            </a:r>
            <a:r>
              <a:rPr lang="ko-KR" altLang="en-US" sz="1000" b="1" smtClean="0">
                <a:latin typeface="나눔바른고딕" pitchFamily="50" charset="-127"/>
                <a:ea typeface="나눔바른고딕" pitchFamily="50" charset="-127"/>
              </a:rPr>
              <a:t>권한관리 </a:t>
            </a:r>
            <a:r>
              <a:rPr lang="en-US" altLang="ko-KR" sz="1000" b="1" smtClean="0">
                <a:latin typeface="나눔바른고딕" pitchFamily="50" charset="-127"/>
                <a:ea typeface="나눔바른고딕" pitchFamily="50" charset="-127"/>
              </a:rPr>
              <a:t>· · · · · · · · · · · · · · · · · · · ·  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20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6764" y="1320520"/>
            <a:ext cx="6120000" cy="358226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CMS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자동이체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 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월청구생성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5363" name="Image" r:id="rId4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1235690"/>
            <a:ext cx="25569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</a:t>
            </a:r>
            <a:r>
              <a:rPr lang="ko-KR" altLang="en-US" sz="900" b="1" dirty="0" err="1" smtClean="0"/>
              <a:t>월청구생성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매월 출금해야 할 고객의 청구 데이터를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보험환자일 경우 전월 데이터 확정처리 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자동으로 청구금액 생성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출금신청 시 자동으로 생성됨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특별한 사유로 금액 추가 및 수정 필요 시</a:t>
            </a:r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 월청구생성에서 수정해야함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전미수 </a:t>
            </a:r>
            <a:r>
              <a:rPr lang="en-US" altLang="ko-KR" sz="900" dirty="0" smtClean="0"/>
              <a:t>ZERO : </a:t>
            </a:r>
            <a:r>
              <a:rPr lang="ko-KR" altLang="en-US" sz="900" dirty="0" smtClean="0"/>
              <a:t>해당 기능 사용 시 모든 </a:t>
            </a:r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 계약의 미수금을 </a:t>
            </a:r>
            <a:r>
              <a:rPr lang="en-US" altLang="ko-KR" sz="900" dirty="0" smtClean="0"/>
              <a:t>0</a:t>
            </a:r>
            <a:r>
              <a:rPr lang="ko-KR" altLang="en-US" sz="900" dirty="0" smtClean="0"/>
              <a:t>원으로 처리하는 기능으로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사용 시 주의가 필요</a:t>
            </a:r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21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rcRect b="54345"/>
          <a:stretch>
            <a:fillRect/>
          </a:stretch>
        </p:blipFill>
        <p:spPr bwMode="auto">
          <a:xfrm>
            <a:off x="179512" y="1341042"/>
            <a:ext cx="6120000" cy="143988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9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0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CMS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자동이체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증빙파일관리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1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2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8435" name="Image" r:id="rId4" imgW="253789" imgH="253789" progId="">
                <p:embed/>
              </p:oleObj>
            </a:graphicData>
          </a:graphic>
        </p:graphicFrame>
        <p:sp>
          <p:nvSpPr>
            <p:cNvPr id="23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4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444208" y="1235690"/>
            <a:ext cx="25569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증빙파일관리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고객 등록 시 </a:t>
            </a:r>
            <a:r>
              <a:rPr lang="en-US" altLang="ko-KR" sz="900" dirty="0" smtClean="0"/>
              <a:t>CMS </a:t>
            </a:r>
            <a:r>
              <a:rPr lang="ko-KR" altLang="en-US" sz="900" dirty="0" smtClean="0"/>
              <a:t>출금대상자에 대하여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은행에 등록하고자 할 경우 증빙전송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증빙 등록 된 계약에 대하여 전송대상이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있을 경우 리스트에 나타나며 증빙전송 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미전송 및 실패건만 보여짐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계좌신청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증빙전송 된 계약에 대하여 은행에 계좌등록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을 하기 위한 관리 페이지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데이터생성 후 전송처리 시 이후 결과처리는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일괄 처리됨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en-US" altLang="ko-KR" sz="900" dirty="0" smtClean="0">
                <a:solidFill>
                  <a:srgbClr val="0070C0"/>
                </a:solidFill>
              </a:rPr>
              <a:t>(10:30 </a:t>
            </a:r>
            <a:r>
              <a:rPr lang="ko-KR" altLang="en-US" sz="900" dirty="0" smtClean="0">
                <a:solidFill>
                  <a:srgbClr val="0070C0"/>
                </a:solidFill>
              </a:rPr>
              <a:t>까지 당일 신청가능</a:t>
            </a:r>
            <a:r>
              <a:rPr lang="en-US" altLang="ko-KR" sz="900" dirty="0" smtClean="0">
                <a:solidFill>
                  <a:srgbClr val="0070C0"/>
                </a:solidFill>
              </a:rPr>
              <a:t>, </a:t>
            </a:r>
            <a:r>
              <a:rPr lang="ko-KR" altLang="en-US" sz="900" dirty="0" smtClean="0">
                <a:solidFill>
                  <a:srgbClr val="0070C0"/>
                </a:solidFill>
              </a:rPr>
              <a:t>공휴일 및 주말</a:t>
            </a:r>
            <a:endParaRPr lang="en-US" altLang="ko-KR" sz="900" dirty="0" smtClean="0">
              <a:solidFill>
                <a:srgbClr val="0070C0"/>
              </a:solidFill>
            </a:endParaRPr>
          </a:p>
          <a:p>
            <a:pPr marL="228600" indent="-228600"/>
            <a:r>
              <a:rPr lang="en-US" altLang="ko-KR" sz="900" dirty="0" smtClean="0">
                <a:solidFill>
                  <a:srgbClr val="0070C0"/>
                </a:solidFill>
              </a:rPr>
              <a:t>   </a:t>
            </a:r>
            <a:r>
              <a:rPr lang="ko-KR" altLang="en-US" sz="900" dirty="0" smtClean="0">
                <a:solidFill>
                  <a:srgbClr val="0070C0"/>
                </a:solidFill>
              </a:rPr>
              <a:t>신청 불가능함</a:t>
            </a:r>
            <a:r>
              <a:rPr lang="en-US" altLang="ko-KR" sz="900" dirty="0" smtClean="0">
                <a:solidFill>
                  <a:srgbClr val="0070C0"/>
                </a:solidFill>
              </a:rPr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계좌결과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계좌신청일로 은행영업일</a:t>
            </a:r>
            <a:r>
              <a:rPr lang="ko-KR" altLang="en-US" sz="900" dirty="0" smtClean="0">
                <a:solidFill>
                  <a:srgbClr val="0070C0"/>
                </a:solidFill>
              </a:rPr>
              <a:t> 기준</a:t>
            </a:r>
            <a:r>
              <a:rPr lang="en-US" altLang="ko-KR" sz="900" dirty="0" smtClean="0">
                <a:solidFill>
                  <a:srgbClr val="0070C0"/>
                </a:solidFill>
              </a:rPr>
              <a:t>+1</a:t>
            </a:r>
            <a:r>
              <a:rPr lang="ko-KR" altLang="en-US" sz="900" dirty="0" smtClean="0">
                <a:solidFill>
                  <a:srgbClr val="0070C0"/>
                </a:solidFill>
              </a:rPr>
              <a:t>일 후</a:t>
            </a:r>
            <a:endParaRPr lang="en-US" altLang="ko-KR" sz="900" dirty="0" smtClean="0">
              <a:solidFill>
                <a:srgbClr val="0070C0"/>
              </a:solidFill>
            </a:endParaRPr>
          </a:p>
          <a:p>
            <a:pPr marL="228600" indent="-228600"/>
            <a:r>
              <a:rPr lang="en-US" altLang="ko-KR" sz="900" dirty="0" smtClean="0">
                <a:solidFill>
                  <a:srgbClr val="0070C0"/>
                </a:solidFill>
              </a:rPr>
              <a:t>  13:10 </a:t>
            </a:r>
            <a:r>
              <a:rPr lang="ko-KR" altLang="en-US" sz="900" dirty="0" smtClean="0">
                <a:solidFill>
                  <a:srgbClr val="0070C0"/>
                </a:solidFill>
              </a:rPr>
              <a:t>이후 </a:t>
            </a:r>
            <a:r>
              <a:rPr lang="ko-KR" altLang="en-US" sz="900" dirty="0" smtClean="0"/>
              <a:t>정상 승인 또는 불능 사유 확인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8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5" cstate="print"/>
          <a:srcRect r="1177"/>
          <a:stretch>
            <a:fillRect/>
          </a:stretch>
        </p:blipFill>
        <p:spPr bwMode="auto">
          <a:xfrm>
            <a:off x="179512" y="2899139"/>
            <a:ext cx="6120000" cy="104554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 descr="계좌결과.JPG"/>
          <p:cNvPicPr>
            <a:picLocks noChangeAspect="1"/>
          </p:cNvPicPr>
          <p:nvPr/>
        </p:nvPicPr>
        <p:blipFill>
          <a:blip r:embed="rId6" cstate="print"/>
          <a:srcRect b="47089"/>
          <a:stretch>
            <a:fillRect/>
          </a:stretch>
        </p:blipFill>
        <p:spPr>
          <a:xfrm>
            <a:off x="170886" y="4085698"/>
            <a:ext cx="6120000" cy="12960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30" name="직선 연결선 29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22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Users\sinit\Desktop\행사캡쳐\행사관리(장례).jpg"/>
          <p:cNvPicPr>
            <a:picLocks noChangeAspect="1" noChangeArrowheads="1"/>
          </p:cNvPicPr>
          <p:nvPr/>
        </p:nvPicPr>
        <p:blipFill>
          <a:blip r:embed="rId3" cstate="print"/>
          <a:srcRect b="24691"/>
          <a:stretch>
            <a:fillRect/>
          </a:stretch>
        </p:blipFill>
        <p:spPr bwMode="auto">
          <a:xfrm>
            <a:off x="179512" y="1280206"/>
            <a:ext cx="6120000" cy="9728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20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1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CMS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자동이체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출금신청예정금액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출금신청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출금결과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2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3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9459" name="Image" r:id="rId4" imgW="253789" imgH="253789" progId="">
                <p:embed/>
              </p:oleObj>
            </a:graphicData>
          </a:graphic>
        </p:graphicFrame>
        <p:sp>
          <p:nvSpPr>
            <p:cNvPr id="24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5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6" name="그림 25" descr="출금신청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465044"/>
            <a:ext cx="6120000" cy="182805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7" name="그림 26" descr="출금결과.JPG"/>
          <p:cNvPicPr>
            <a:picLocks noChangeAspect="1"/>
          </p:cNvPicPr>
          <p:nvPr/>
        </p:nvPicPr>
        <p:blipFill>
          <a:blip r:embed="rId6" cstate="print"/>
          <a:srcRect b="27852"/>
          <a:stretch>
            <a:fillRect/>
          </a:stretch>
        </p:blipFill>
        <p:spPr>
          <a:xfrm>
            <a:off x="179512" y="4501018"/>
            <a:ext cx="6120000" cy="130424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6444208" y="1235691"/>
            <a:ext cx="255694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출금신청예정금액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출금신청 전 예정금액을 미리 계산하여 조회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출금신청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비보험 환자 월 출금액 및 보험환자의 본인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부담금에 대하여 출금데이터 신청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신청일자 선택 시 당일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주말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공휴일 불가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- 15:30 </a:t>
            </a:r>
            <a:r>
              <a:rPr lang="ko-KR" altLang="en-US" sz="900" dirty="0" smtClean="0"/>
              <a:t>이전 은행영업일 기준 </a:t>
            </a:r>
            <a:r>
              <a:rPr lang="en-US" altLang="ko-KR" sz="900" dirty="0" smtClean="0"/>
              <a:t>+1</a:t>
            </a:r>
            <a:r>
              <a:rPr lang="ko-KR" altLang="en-US" sz="900" dirty="0" smtClean="0"/>
              <a:t>일 후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날짜로 출금 신청 가능</a:t>
            </a:r>
            <a:r>
              <a:rPr lang="en-US" altLang="ko-KR" sz="900" dirty="0" smtClean="0"/>
              <a:t>     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출금결과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출금신청 내역에 대하여 출금여부를 확인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할 수 있는 조회 화면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출금신청일로부터 은행영업일 </a:t>
            </a:r>
            <a:r>
              <a:rPr lang="en-US" altLang="ko-KR" sz="900" dirty="0" smtClean="0"/>
              <a:t>+1</a:t>
            </a:r>
            <a:r>
              <a:rPr lang="ko-KR" altLang="en-US" sz="900" dirty="0" smtClean="0"/>
              <a:t>일 후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13:10 </a:t>
            </a:r>
            <a:r>
              <a:rPr lang="ko-KR" altLang="en-US" sz="900" dirty="0" smtClean="0"/>
              <a:t>이후 결과 확인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정상 출금 및 불능 사유 확인 가능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불능 될 시 미수금으로 재 출금 가능함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23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제품입출고관리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제품입고관리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입고등록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제품출고관리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출고등록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0483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44208" y="1235690"/>
            <a:ext cx="25569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제품입고관리</a:t>
            </a:r>
            <a:endParaRPr lang="en-US" altLang="ko-KR" sz="900" b="1" dirty="0" smtClean="0"/>
          </a:p>
          <a:p>
            <a:r>
              <a:rPr lang="en-US" altLang="ko-KR" sz="900" dirty="0" smtClean="0"/>
              <a:t>  </a:t>
            </a:r>
            <a:r>
              <a:rPr lang="ko-KR" altLang="en-US" sz="900" dirty="0" smtClean="0"/>
              <a:t>거래처입고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반납</a:t>
            </a:r>
            <a:r>
              <a:rPr lang="en-US" altLang="ko-KR" sz="900" dirty="0" smtClean="0"/>
              <a:t>, AS</a:t>
            </a:r>
            <a:r>
              <a:rPr lang="ko-KR" altLang="en-US" sz="900" dirty="0" smtClean="0"/>
              <a:t>입고 등 사용회사에 </a:t>
            </a:r>
            <a:endParaRPr lang="en-US" altLang="ko-KR" sz="900" dirty="0" smtClean="0"/>
          </a:p>
          <a:p>
            <a:r>
              <a:rPr lang="en-US" altLang="ko-KR" sz="900" dirty="0" smtClean="0"/>
              <a:t>  </a:t>
            </a:r>
            <a:r>
              <a:rPr lang="ko-KR" altLang="en-US" sz="900" dirty="0" smtClean="0"/>
              <a:t>매입되는 모든 제품을 등록 관리</a:t>
            </a:r>
            <a:endParaRPr lang="en-US" altLang="ko-KR" sz="900" dirty="0" smtClean="0"/>
          </a:p>
          <a:p>
            <a:endParaRPr lang="en-US" altLang="ko-KR" sz="900" dirty="0" smtClean="0"/>
          </a:p>
          <a:p>
            <a:r>
              <a:rPr lang="en-US" altLang="ko-KR" sz="900" dirty="0" smtClean="0"/>
              <a:t>- </a:t>
            </a:r>
            <a:r>
              <a:rPr lang="ko-KR" altLang="en-US" sz="900" dirty="0" smtClean="0"/>
              <a:t>일반 제품은 시리얼번호 관리체계이며</a:t>
            </a:r>
            <a:r>
              <a:rPr lang="en-US" altLang="ko-KR" sz="900" dirty="0" smtClean="0"/>
              <a:t>,</a:t>
            </a:r>
          </a:p>
          <a:p>
            <a:r>
              <a:rPr lang="en-US" altLang="ko-KR" sz="900" dirty="0" smtClean="0"/>
              <a:t>  </a:t>
            </a:r>
            <a:r>
              <a:rPr lang="ko-KR" altLang="en-US" sz="900" dirty="0" smtClean="0"/>
              <a:t>소모품은 시리얼번호 관리 하지 않음</a:t>
            </a:r>
            <a:endParaRPr lang="en-US" altLang="ko-KR" sz="900" dirty="0" smtClean="0"/>
          </a:p>
          <a:p>
            <a:endParaRPr lang="en-US" altLang="ko-KR" sz="900" dirty="0" smtClean="0"/>
          </a:p>
          <a:p>
            <a:r>
              <a:rPr lang="en-US" altLang="ko-KR" sz="900" dirty="0" smtClean="0"/>
              <a:t>- </a:t>
            </a:r>
            <a:r>
              <a:rPr lang="ko-KR" altLang="en-US" sz="900" dirty="0" smtClean="0"/>
              <a:t>입고 등록 시 입고창고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거래처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제품을</a:t>
            </a:r>
            <a:endParaRPr lang="en-US" altLang="ko-KR" sz="900" dirty="0" smtClean="0"/>
          </a:p>
          <a:p>
            <a:r>
              <a:rPr lang="en-US" altLang="ko-KR" sz="900" dirty="0" smtClean="0"/>
              <a:t>  </a:t>
            </a:r>
            <a:r>
              <a:rPr lang="ko-KR" altLang="en-US" sz="900" dirty="0" smtClean="0"/>
              <a:t>필수로 선택 해야함</a:t>
            </a:r>
            <a:endParaRPr lang="en-US" altLang="ko-KR" sz="900" dirty="0" smtClean="0"/>
          </a:p>
          <a:p>
            <a:endParaRPr lang="en-US" altLang="ko-KR" sz="900" dirty="0" smtClean="0"/>
          </a:p>
          <a:p>
            <a:r>
              <a:rPr lang="en-US" altLang="ko-KR" sz="900" dirty="0" smtClean="0"/>
              <a:t>- </a:t>
            </a:r>
            <a:r>
              <a:rPr lang="ko-KR" altLang="en-US" sz="900" dirty="0" smtClean="0"/>
              <a:t>최초 거래처 입고 등록 시 제품 자동 등록</a:t>
            </a:r>
            <a:r>
              <a:rPr lang="en-US" altLang="ko-KR" sz="900" dirty="0" smtClean="0"/>
              <a:t>  </a:t>
            </a:r>
          </a:p>
          <a:p>
            <a:endParaRPr lang="en-US" altLang="ko-KR" sz="900" dirty="0" smtClean="0"/>
          </a:p>
          <a:p>
            <a:endParaRPr lang="en-US" altLang="ko-KR" sz="900" dirty="0" smtClean="0"/>
          </a:p>
          <a:p>
            <a:endParaRPr lang="en-US" altLang="ko-KR" sz="900" dirty="0" smtClean="0"/>
          </a:p>
          <a:p>
            <a:endParaRPr lang="en-US" altLang="ko-KR" sz="900" dirty="0" smtClean="0"/>
          </a:p>
          <a:p>
            <a:endParaRPr lang="en-US" altLang="ko-KR" sz="900" dirty="0" smtClean="0"/>
          </a:p>
          <a:p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제품출고관리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렌탈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판매</a:t>
            </a:r>
            <a:r>
              <a:rPr lang="en-US" altLang="ko-KR" sz="900" dirty="0" smtClean="0"/>
              <a:t>, AS</a:t>
            </a:r>
            <a:r>
              <a:rPr lang="ko-KR" altLang="en-US" sz="900" dirty="0" smtClean="0"/>
              <a:t>출고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파손 등 제품의 매출에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대해 등록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입고되어 등록 된 제품에 대해서만 출고관리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>
              <a:buFontTx/>
              <a:buChar char="-"/>
            </a:pPr>
            <a:r>
              <a:rPr lang="ko-KR" altLang="en-US" sz="900" dirty="0" smtClean="0"/>
              <a:t> 출고 등록 시 입고창고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거래처를</a:t>
            </a:r>
            <a:r>
              <a:rPr lang="en-US" altLang="ko-KR" sz="900" dirty="0" smtClean="0"/>
              <a:t> </a:t>
            </a:r>
            <a:r>
              <a:rPr lang="ko-KR" altLang="en-US" sz="900" dirty="0" smtClean="0"/>
              <a:t>필수로 </a:t>
            </a:r>
            <a:endParaRPr lang="en-US" altLang="ko-KR" sz="900" dirty="0" smtClean="0"/>
          </a:p>
          <a:p>
            <a:r>
              <a:rPr lang="en-US" altLang="ko-KR" sz="900" dirty="0" smtClean="0"/>
              <a:t>  </a:t>
            </a:r>
            <a:r>
              <a:rPr lang="ko-KR" altLang="en-US" sz="900" dirty="0" smtClean="0"/>
              <a:t>선택 해야함</a:t>
            </a:r>
            <a:endParaRPr lang="en-US" altLang="ko-KR" sz="900" dirty="0" smtClean="0"/>
          </a:p>
          <a:p>
            <a:endParaRPr lang="en-US" altLang="ko-KR" sz="900" dirty="0" smtClean="0"/>
          </a:p>
          <a:p>
            <a:r>
              <a:rPr lang="en-US" altLang="ko-KR" sz="900" dirty="0" smtClean="0"/>
              <a:t>-  </a:t>
            </a:r>
            <a:r>
              <a:rPr lang="ko-KR" altLang="en-US" sz="900" dirty="0" smtClean="0"/>
              <a:t>선택 된 창고에 대한 제품만 출고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444" y="1303264"/>
            <a:ext cx="6120000" cy="198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390" y="3530453"/>
            <a:ext cx="6120000" cy="198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24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제품입출고관리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제품창고이동관리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창고이동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1507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4"/>
            <a:ext cx="25569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제품창고이동관리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창고에 있는 제품에 대하여 다른 창고로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재고 이동 시 관리되어 지는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출고 창고 및 입고 창고 필수 선택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선택 한 출고창고에 대한 품목 리스트만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창고 이동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886" y="1293615"/>
            <a:ext cx="6120000" cy="329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25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제품입출고관리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소모품등록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2531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4"/>
            <a:ext cx="255694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제품관리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제품 및 소모품을 총괄적으로 관리하며</a:t>
            </a:r>
            <a:r>
              <a:rPr lang="en-US" altLang="ko-KR" sz="900" dirty="0" smtClean="0"/>
              <a:t>,</a:t>
            </a:r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등록 및 수정하는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제품에 대해서 기본 제품만 등록하고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상세 제품은 조회만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상세 제품은 입고 처리 시 자동 등록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소모품은 시리얼번호 관리를 하지 않기에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제품별로 하나의 내역만 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311768"/>
            <a:ext cx="6120000" cy="481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26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제품입출고관리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제품거래처관리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거래처등록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3555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4"/>
            <a:ext cx="255694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제품거래처관리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매입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매출시에 필요한 거래처 관리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출고 시 거래처 세금계산서 발행가능하기에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사업자번호 및 이메일 필수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86014"/>
            <a:ext cx="6120000" cy="4530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27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제품입출고관리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창고관리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창고등록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4579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4"/>
            <a:ext cx="25569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창고관리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창고 관리 및 신규등록 가능 페이지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지사와는 별도로 제품이 보관되는 모든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장소를 지칭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개인도 창고로 지정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138" y="1294642"/>
            <a:ext cx="6120000" cy="445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28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재고관리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재고자산현황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판매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.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임대구분별현황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5603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재고자산관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6767" y="1327534"/>
            <a:ext cx="5760639" cy="210146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6444208" y="1235690"/>
            <a:ext cx="255694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재고자산현황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사용회사에 현재 재고를 파악하여 자산을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조회하는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판매</a:t>
            </a:r>
            <a:r>
              <a:rPr lang="en-US" altLang="ko-KR" sz="900" b="1" dirty="0" smtClean="0"/>
              <a:t>.</a:t>
            </a:r>
            <a:r>
              <a:rPr lang="ko-KR" altLang="en-US" sz="900" b="1" dirty="0" smtClean="0"/>
              <a:t>임대구분별 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제품 구분 및 모델에 따른 판매 및 임대에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따른 자산 현황 조회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8" name="그림 27" descr="재고자산관리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2682" y="2636912"/>
            <a:ext cx="5688631" cy="324036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29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재고관리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월마감관리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제품렌탈현황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6627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제품렌탈현황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764" y="1294638"/>
            <a:ext cx="6120000" cy="1759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그림 24" descr="제품렌탈현황.JPG"/>
          <p:cNvPicPr>
            <a:picLocks noChangeAspect="1"/>
          </p:cNvPicPr>
          <p:nvPr/>
        </p:nvPicPr>
        <p:blipFill>
          <a:blip r:embed="rId5" cstate="print"/>
          <a:srcRect b="18604"/>
          <a:stretch>
            <a:fillRect/>
          </a:stretch>
        </p:blipFill>
        <p:spPr>
          <a:xfrm>
            <a:off x="199764" y="3166846"/>
            <a:ext cx="6120000" cy="267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0"/>
            <a:ext cx="255694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</a:t>
            </a:r>
            <a:r>
              <a:rPr lang="ko-KR" altLang="en-US" sz="900" b="1" dirty="0" err="1" smtClean="0"/>
              <a:t>월마감관리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월별로 제품에 대한 재고파악을 용이하게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하기 위한 관리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제품렌탈현황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제품 별 판매를 제외한 고객 렌탈에 대한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현황을 보여지는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7870" y="994729"/>
            <a:ext cx="6840000" cy="524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84"/>
            <a:ext cx="9144000" cy="63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30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재고관리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시리얼번호별히스토리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7651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3" name="그림 22" descr="재고자산관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138" y="1306264"/>
            <a:ext cx="6120000" cy="3366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6444208" y="1235690"/>
            <a:ext cx="25569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</a:t>
            </a:r>
            <a:r>
              <a:rPr lang="ko-KR" altLang="en-US" sz="900" b="1" dirty="0" err="1" smtClean="0"/>
              <a:t>시리얼번호별히스토리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제품을 </a:t>
            </a:r>
            <a:r>
              <a:rPr lang="ko-KR" altLang="en-US" sz="900" dirty="0" err="1" smtClean="0"/>
              <a:t>시리얼번호별로</a:t>
            </a:r>
            <a:r>
              <a:rPr lang="ko-KR" altLang="en-US" sz="900" dirty="0" smtClean="0"/>
              <a:t> </a:t>
            </a:r>
            <a:r>
              <a:rPr lang="ko-KR" altLang="en-US" sz="900" dirty="0" err="1" smtClean="0"/>
              <a:t>관리하였을때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현재제품의 위치를 파악하기 쉽도록 조회를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도와주는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검색조건에 따라 제품이 조회 가능하며</a:t>
            </a:r>
            <a:r>
              <a:rPr lang="en-US" altLang="ko-KR" sz="900" dirty="0" smtClean="0"/>
              <a:t>,</a:t>
            </a:r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창고 및 현재 위치까지 파악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31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채권채무현황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채권채무현황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원장상세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8675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0"/>
            <a:ext cx="255694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채권채무현황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매입처별원장 및 매출처별원장을 관리하여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거래처별 잔액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84653"/>
            <a:ext cx="6120000" cy="444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32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채권채무현황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거래처입출금관리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입출금등록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9699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4"/>
            <a:ext cx="25569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거래처입출금관리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매입 및 매출 발생 시 거래처에 대한 입출금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내역을 등록 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거래처에 대해 매입이 발생하였을 때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출금 등록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거래처에 대해 매출이 발생하였을 때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거래처에 대한 입금 등록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입출금 등록을 통하여 해당거래처에 대한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잔액 관리 용이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305991"/>
            <a:ext cx="6120000" cy="421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33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채권채무현황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매입처별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err="1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매출처별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거래원장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0723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거래처입출금관리_입출금등록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345756"/>
            <a:ext cx="6120000" cy="1147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그림 24" descr="매출처별거래원장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863703"/>
            <a:ext cx="6120000" cy="114136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0"/>
            <a:ext cx="25569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매입처별거래원장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매입처에 대한 거래내역을 보여지며</a:t>
            </a:r>
            <a:r>
              <a:rPr lang="en-US" altLang="ko-KR" sz="900" dirty="0" smtClean="0"/>
              <a:t>,</a:t>
            </a:r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미지급 내역을 관리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매출처별거래원장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매출처에 대한 거래내역을 보여지며</a:t>
            </a:r>
            <a:r>
              <a:rPr lang="en-US" altLang="ko-KR" sz="900" dirty="0" smtClean="0"/>
              <a:t>,</a:t>
            </a:r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거래처에 대한 미수금 내역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34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매출분석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월별매출현황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지사별매출현황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1747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재고자산관리.JPG"/>
          <p:cNvPicPr>
            <a:picLocks noChangeAspect="1"/>
          </p:cNvPicPr>
          <p:nvPr/>
        </p:nvPicPr>
        <p:blipFill>
          <a:blip r:embed="rId4" cstate="print"/>
          <a:srcRect b="4036"/>
          <a:stretch>
            <a:fillRect/>
          </a:stretch>
        </p:blipFill>
        <p:spPr>
          <a:xfrm>
            <a:off x="179513" y="1298640"/>
            <a:ext cx="6120000" cy="220236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그림 24" descr="지사별매출현황.JPG"/>
          <p:cNvPicPr>
            <a:picLocks noChangeAspect="1"/>
          </p:cNvPicPr>
          <p:nvPr/>
        </p:nvPicPr>
        <p:blipFill>
          <a:blip r:embed="rId5" cstate="print"/>
          <a:srcRect b="17520"/>
          <a:stretch>
            <a:fillRect/>
          </a:stretch>
        </p:blipFill>
        <p:spPr>
          <a:xfrm>
            <a:off x="179512" y="3698070"/>
            <a:ext cx="6120000" cy="22512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0"/>
            <a:ext cx="25569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월별매출현황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고객에 대하여 예상되는 매출과 실제 입금에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대한 내역을 비교 및 분석 화면</a:t>
            </a:r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지사별매출현황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지사별로 달성한 매출 예상 금액과 실제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입금액을 보여지는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35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매출분석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제품별매출현황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제품별감가상각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2771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재고자산관리.JPG"/>
          <p:cNvPicPr>
            <a:picLocks noChangeAspect="1"/>
          </p:cNvPicPr>
          <p:nvPr/>
        </p:nvPicPr>
        <p:blipFill>
          <a:blip r:embed="rId4" cstate="print"/>
          <a:srcRect b="12522"/>
          <a:stretch>
            <a:fillRect/>
          </a:stretch>
        </p:blipFill>
        <p:spPr>
          <a:xfrm>
            <a:off x="199763" y="1308890"/>
            <a:ext cx="6120000" cy="233613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그림 24" descr="제품별감가상각.JPG"/>
          <p:cNvPicPr>
            <a:picLocks noChangeAspect="1"/>
          </p:cNvPicPr>
          <p:nvPr/>
        </p:nvPicPr>
        <p:blipFill>
          <a:blip r:embed="rId5" cstate="print"/>
          <a:srcRect b="18984"/>
          <a:stretch>
            <a:fillRect/>
          </a:stretch>
        </p:blipFill>
        <p:spPr>
          <a:xfrm>
            <a:off x="199764" y="3829170"/>
            <a:ext cx="6120000" cy="21201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4"/>
            <a:ext cx="255694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제품별매출현황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제품 모델에 따른 매출 비교 및 현황을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분석하는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제품별감가상각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제품자산이 시일의 경과에 따라 자본가치가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점점 소모되는 부분에 대하여 소모되는 가치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에 대하여 연도의 비용으로 계산하여 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36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매출분석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고객별수익분석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제품별수익분석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3795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재고자산관리.JPG"/>
          <p:cNvPicPr>
            <a:picLocks noChangeAspect="1"/>
          </p:cNvPicPr>
          <p:nvPr/>
        </p:nvPicPr>
        <p:blipFill>
          <a:blip r:embed="rId4" cstate="print"/>
          <a:srcRect b="33365"/>
          <a:stretch>
            <a:fillRect/>
          </a:stretch>
        </p:blipFill>
        <p:spPr>
          <a:xfrm>
            <a:off x="179512" y="1294755"/>
            <a:ext cx="6120000" cy="20655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그림 24" descr="제품별수익분석.JPG"/>
          <p:cNvPicPr>
            <a:picLocks noChangeAspect="1"/>
          </p:cNvPicPr>
          <p:nvPr/>
        </p:nvPicPr>
        <p:blipFill>
          <a:blip r:embed="rId5" cstate="print"/>
          <a:srcRect b="22466"/>
          <a:stretch>
            <a:fillRect/>
          </a:stretch>
        </p:blipFill>
        <p:spPr>
          <a:xfrm>
            <a:off x="179512" y="3573020"/>
            <a:ext cx="6120000" cy="211211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6444208" y="1235692"/>
            <a:ext cx="2556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고객별수익분석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고객의 입금과 예상입금과 제품의 매입원가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를 바탕으로 감가상각을 통해 수익분석 화면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제품별수익분석</a:t>
            </a:r>
            <a:endParaRPr lang="en-US" altLang="ko-KR" sz="900" b="1" dirty="0" smtClean="0"/>
          </a:p>
          <a:p>
            <a:pPr marL="228600" indent="-228600"/>
            <a:r>
              <a:rPr lang="ko-KR" altLang="en-US" sz="900" dirty="0" smtClean="0"/>
              <a:t>  제품의 매입원가를 바탕으로 계약건수와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입금을 비교하여 감가상각을 통해 수익분석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</a:t>
            </a:r>
            <a:r>
              <a:rPr lang="ko-KR" altLang="en-US" sz="900" dirty="0" smtClean="0"/>
              <a:t> 을 보여지는 화면</a:t>
            </a:r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37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0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SMS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SMS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발송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/SMS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발송현황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/SMS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청구현황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1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2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4819" name="Image" r:id="rId3" imgW="253789" imgH="253789" progId="">
                <p:embed/>
              </p:oleObj>
            </a:graphicData>
          </a:graphic>
        </p:graphicFrame>
        <p:sp>
          <p:nvSpPr>
            <p:cNvPr id="23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4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5" name="그림 24" descr="재고자산관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54066"/>
            <a:ext cx="6120000" cy="269501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6" name="그림 25" descr="sms발송현황.JPG"/>
          <p:cNvPicPr>
            <a:picLocks noChangeAspect="1"/>
          </p:cNvPicPr>
          <p:nvPr/>
        </p:nvPicPr>
        <p:blipFill>
          <a:blip r:embed="rId5" cstate="print"/>
          <a:srcRect b="6016"/>
          <a:stretch>
            <a:fillRect/>
          </a:stretch>
        </p:blipFill>
        <p:spPr>
          <a:xfrm>
            <a:off x="179512" y="4221088"/>
            <a:ext cx="6120000" cy="7908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7" name="그림 26" descr="sms청구현황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5076558"/>
            <a:ext cx="6120000" cy="765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6444208" y="1235690"/>
            <a:ext cx="255694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</a:t>
            </a:r>
            <a:r>
              <a:rPr lang="en-US" altLang="ko-KR" sz="900" b="1" dirty="0" smtClean="0"/>
              <a:t>SMS </a:t>
            </a:r>
            <a:r>
              <a:rPr lang="ko-KR" altLang="en-US" sz="900" b="1" dirty="0" smtClean="0"/>
              <a:t>발송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등록된 고객에 한해서 조건별로 문자 전송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(</a:t>
            </a:r>
            <a:r>
              <a:rPr lang="ko-KR" altLang="en-US" sz="900" dirty="0" smtClean="0"/>
              <a:t>건당 단문 </a:t>
            </a:r>
            <a:r>
              <a:rPr lang="en-US" altLang="ko-KR" sz="900" dirty="0" smtClean="0"/>
              <a:t>23</a:t>
            </a:r>
            <a:r>
              <a:rPr lang="ko-KR" altLang="en-US" sz="900" dirty="0" smtClean="0"/>
              <a:t>원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장문 </a:t>
            </a:r>
            <a:r>
              <a:rPr lang="en-US" altLang="ko-KR" sz="900" dirty="0" smtClean="0"/>
              <a:t>50</a:t>
            </a:r>
            <a:r>
              <a:rPr lang="ko-KR" altLang="en-US" sz="900" dirty="0" smtClean="0"/>
              <a:t>원</a:t>
            </a:r>
            <a:r>
              <a:rPr lang="en-US" altLang="ko-KR" sz="900" dirty="0" smtClean="0"/>
              <a:t>-VAT</a:t>
            </a:r>
            <a:r>
              <a:rPr lang="ko-KR" altLang="en-US" sz="900" dirty="0" smtClean="0"/>
              <a:t>별도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즉시전송 및 예약전송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- 88Byte </a:t>
            </a:r>
            <a:r>
              <a:rPr lang="ko-KR" altLang="en-US" sz="900" dirty="0" smtClean="0"/>
              <a:t>초과 시 </a:t>
            </a:r>
            <a:r>
              <a:rPr lang="en-US" altLang="ko-KR" sz="900" dirty="0" smtClean="0"/>
              <a:t>MMS </a:t>
            </a:r>
            <a:r>
              <a:rPr lang="ko-KR" altLang="en-US" sz="900" dirty="0" smtClean="0"/>
              <a:t>전송처리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</a:t>
            </a:r>
            <a:r>
              <a:rPr lang="en-US" altLang="ko-KR" sz="900" b="1" dirty="0" smtClean="0"/>
              <a:t>SMS </a:t>
            </a:r>
            <a:r>
              <a:rPr lang="ko-KR" altLang="en-US" sz="900" b="1" dirty="0" smtClean="0"/>
              <a:t>발송현황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전송일자에 대한 발송 현황 및 결과 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</a:t>
            </a:r>
            <a:r>
              <a:rPr lang="en-US" altLang="ko-KR" sz="900" b="1" dirty="0" smtClean="0"/>
              <a:t>SMS </a:t>
            </a:r>
            <a:r>
              <a:rPr lang="ko-KR" altLang="en-US" sz="900" b="1" dirty="0" smtClean="0"/>
              <a:t>청구현황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월별 </a:t>
            </a:r>
            <a:r>
              <a:rPr lang="en-US" altLang="ko-KR" sz="900" dirty="0" smtClean="0"/>
              <a:t>SMS </a:t>
            </a:r>
            <a:r>
              <a:rPr lang="ko-KR" altLang="en-US" sz="900" dirty="0" smtClean="0"/>
              <a:t>청구현황 조회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38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1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세금계산서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현금영수증일괄발행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발행현황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세금계산서일괄발행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발행현황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2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3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5843" name="Image" r:id="rId3" imgW="253789" imgH="253789" progId="">
                <p:embed/>
              </p:oleObj>
            </a:graphicData>
          </a:graphic>
        </p:graphicFrame>
        <p:sp>
          <p:nvSpPr>
            <p:cNvPr id="24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5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6" name="그림 25" descr="재고자산관리.JPG"/>
          <p:cNvPicPr>
            <a:picLocks noChangeAspect="1"/>
          </p:cNvPicPr>
          <p:nvPr/>
        </p:nvPicPr>
        <p:blipFill>
          <a:blip r:embed="rId4" cstate="print"/>
          <a:srcRect b="25000"/>
          <a:stretch>
            <a:fillRect/>
          </a:stretch>
        </p:blipFill>
        <p:spPr>
          <a:xfrm>
            <a:off x="185138" y="1314890"/>
            <a:ext cx="6120000" cy="918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7" name="그림 26" descr="현금영수증발행현황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444" y="2323002"/>
            <a:ext cx="6120000" cy="1071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6444208" y="1235693"/>
            <a:ext cx="2556948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현금영수증일괄발행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바로빌과 연동되어 발행한 현금영수증건에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대하여 일괄 및 선택 전송 처리하며</a:t>
            </a:r>
            <a:r>
              <a:rPr lang="en-US" altLang="ko-KR" sz="900" dirty="0" smtClean="0"/>
              <a:t>,</a:t>
            </a:r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결과 수신 처리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현금영수증발행현황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국세청 전송된 현금영수증 정상처리 내역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확인  페이지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세금계산서일괄발행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하이웍스 연동되어 개별로 전송처리 된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내역에 대하여 일괄 및 선택 전송 처리</a:t>
            </a:r>
            <a:r>
              <a:rPr lang="en-US" altLang="ko-KR" sz="900" dirty="0" smtClean="0"/>
              <a:t>   </a:t>
            </a:r>
          </a:p>
          <a:p>
            <a:pPr marL="228600" indent="-228600"/>
            <a:r>
              <a:rPr lang="en-US" altLang="ko-KR" sz="900" dirty="0" smtClean="0"/>
              <a:t>  (</a:t>
            </a:r>
            <a:r>
              <a:rPr lang="ko-KR" altLang="en-US" sz="900" dirty="0" smtClean="0"/>
              <a:t>단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하이웍스 가입비 </a:t>
            </a:r>
            <a:r>
              <a:rPr lang="en-US" altLang="ko-KR" sz="900" dirty="0" smtClean="0"/>
              <a:t>5,500</a:t>
            </a:r>
            <a:r>
              <a:rPr lang="ko-KR" altLang="en-US" sz="900" dirty="0" smtClean="0"/>
              <a:t>원</a:t>
            </a:r>
            <a:r>
              <a:rPr lang="en-US" altLang="ko-KR" sz="900" dirty="0" smtClean="0"/>
              <a:t>(VAT</a:t>
            </a:r>
            <a:r>
              <a:rPr lang="ko-KR" altLang="en-US" sz="900" dirty="0" smtClean="0"/>
              <a:t>포함</a:t>
            </a:r>
            <a:r>
              <a:rPr lang="en-US" altLang="ko-KR" sz="900" dirty="0" smtClean="0"/>
              <a:t>)</a:t>
            </a:r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국세청 전송 과정 중 세금계산서 전용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인증서 필요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ko-KR" altLang="en-US" sz="900" b="1" dirty="0" smtClean="0"/>
              <a:t>˙ 세금계산서발행현황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국세청 전송된 세금계산서 정상처리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내역 확인 페이지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31" name="그림 30" descr="재고자산관리.JPG"/>
          <p:cNvPicPr>
            <a:picLocks noChangeAspect="1"/>
          </p:cNvPicPr>
          <p:nvPr/>
        </p:nvPicPr>
        <p:blipFill>
          <a:blip r:embed="rId6" cstate="print"/>
          <a:srcRect b="14286"/>
          <a:stretch>
            <a:fillRect/>
          </a:stretch>
        </p:blipFill>
        <p:spPr>
          <a:xfrm>
            <a:off x="196764" y="3807144"/>
            <a:ext cx="6120000" cy="918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2" name="그림 31" descr="세금계산서발행현황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6764" y="4797156"/>
            <a:ext cx="6120000" cy="108524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33" name="직선 연결선 32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39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사용회사정보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6867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0"/>
            <a:ext cx="25569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사용회사정보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회사 정보 및 더빌 오픈된 </a:t>
            </a:r>
            <a:r>
              <a:rPr lang="en-US" altLang="ko-KR" sz="900" dirty="0" smtClean="0"/>
              <a:t>CMS</a:t>
            </a:r>
            <a:r>
              <a:rPr lang="ko-KR" altLang="en-US" sz="900" dirty="0" smtClean="0"/>
              <a:t>정보 입력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(</a:t>
            </a:r>
            <a:r>
              <a:rPr lang="ko-KR" altLang="en-US" sz="900" dirty="0" smtClean="0"/>
              <a:t>더빌 오픈 시 담당자와 함께 기초설정 진행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회사기본정보</a:t>
            </a:r>
            <a:r>
              <a:rPr lang="en-US" altLang="ko-KR" sz="900" dirty="0" smtClean="0"/>
              <a:t>, CMS</a:t>
            </a:r>
            <a:r>
              <a:rPr lang="ko-KR" altLang="en-US" sz="900" dirty="0" smtClean="0"/>
              <a:t>정보 입력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수령계좌정보는 지급청구서에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지급계좌정보와 연동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최초 프로그램 사용 시 우선순위 입력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세금계산서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현금영수증 사이트 연동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(</a:t>
            </a:r>
            <a:r>
              <a:rPr lang="ko-KR" altLang="en-US" sz="900" dirty="0" smtClean="0"/>
              <a:t>연동 진행 시 신안소프트에 문의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566" y="1332142"/>
            <a:ext cx="6120000" cy="346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그림 26" descr="세금계산서발행현황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797156"/>
            <a:ext cx="6120680" cy="15841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28" name="직선 연결선 27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0474" y="4193760"/>
            <a:ext cx="6840000" cy="210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직선 연결선 8"/>
          <p:cNvCxnSpPr/>
          <p:nvPr/>
        </p:nvCxnSpPr>
        <p:spPr>
          <a:xfrm>
            <a:off x="1043608" y="4031191"/>
            <a:ext cx="698477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84"/>
            <a:ext cx="9144000" cy="63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1" name="Picture 1" descr="D:\이주연★\8.헬스케어\회사소개_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2598" y="836712"/>
            <a:ext cx="7065212" cy="316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40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지사관리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지사등록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사원관리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사원등록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7891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44208" y="1235692"/>
            <a:ext cx="255694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지사관리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smtClean="0"/>
              <a:t>  </a:t>
            </a:r>
            <a:r>
              <a:rPr lang="ko-KR" altLang="en-US" sz="900" smtClean="0"/>
              <a:t>지사 </a:t>
            </a:r>
            <a:r>
              <a:rPr lang="ko-KR" altLang="en-US" sz="900" dirty="0" smtClean="0"/>
              <a:t>등록 및 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최소 </a:t>
            </a:r>
            <a:r>
              <a:rPr lang="en-US" altLang="ko-KR" sz="900" dirty="0" smtClean="0"/>
              <a:t>1</a:t>
            </a:r>
            <a:r>
              <a:rPr lang="ko-KR" altLang="en-US" sz="900" dirty="0" smtClean="0"/>
              <a:t>개 이상의 지사 등록 필수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사원관리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smtClean="0"/>
              <a:t>  </a:t>
            </a:r>
            <a:r>
              <a:rPr lang="ko-KR" altLang="en-US" sz="900" smtClean="0"/>
              <a:t>사원 </a:t>
            </a:r>
            <a:r>
              <a:rPr lang="ko-KR" altLang="en-US" sz="900" dirty="0" smtClean="0"/>
              <a:t>등록 및 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사원명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비밀번호</a:t>
            </a:r>
            <a:r>
              <a:rPr lang="en-US" altLang="ko-KR" sz="900" dirty="0" smtClean="0"/>
              <a:t>(</a:t>
            </a:r>
            <a:r>
              <a:rPr lang="ko-KR" altLang="en-US" sz="900" dirty="0" smtClean="0"/>
              <a:t>로그인시 회사코드만 공용</a:t>
            </a:r>
            <a:r>
              <a:rPr lang="en-US" altLang="ko-KR" sz="900" dirty="0" smtClean="0"/>
              <a:t>) 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CID </a:t>
            </a:r>
            <a:r>
              <a:rPr lang="ko-KR" altLang="en-US" sz="900" dirty="0" smtClean="0"/>
              <a:t>사용 시 </a:t>
            </a:r>
            <a:r>
              <a:rPr lang="en-US" altLang="ko-KR" sz="900" dirty="0" smtClean="0"/>
              <a:t>CID</a:t>
            </a:r>
            <a:r>
              <a:rPr lang="ko-KR" altLang="en-US" sz="900" dirty="0" smtClean="0"/>
              <a:t>정보 필수기입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smtClean="0"/>
              <a:t>- CID </a:t>
            </a:r>
            <a:r>
              <a:rPr lang="ko-KR" altLang="en-US" sz="900" smtClean="0"/>
              <a:t>는 통신사별</a:t>
            </a:r>
            <a:r>
              <a:rPr lang="en-US" altLang="ko-KR" sz="900" smtClean="0"/>
              <a:t>(KT, LG)</a:t>
            </a:r>
            <a:r>
              <a:rPr lang="ko-KR" altLang="en-US" sz="900" smtClean="0"/>
              <a:t> 상이하기에 </a:t>
            </a:r>
            <a:endParaRPr lang="en-US" altLang="ko-KR" sz="900" smtClean="0"/>
          </a:p>
          <a:p>
            <a:pPr marL="228600" indent="-228600"/>
            <a:r>
              <a:rPr lang="ko-KR" altLang="en-US" sz="900" smtClean="0"/>
              <a:t>  사용시 문의</a:t>
            </a:r>
            <a:endParaRPr lang="en-US" altLang="ko-KR" sz="90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094" y="1340768"/>
            <a:ext cx="4758946" cy="3096344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0306" y="2852936"/>
            <a:ext cx="5340460" cy="324036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CID(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발신번호연동 서비스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1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59394" name="Image" r:id="rId3" imgW="253789" imgH="253789" progId="">
                <p:embed/>
              </p:oleObj>
            </a:graphicData>
          </a:graphic>
        </p:graphicFrame>
        <p:sp>
          <p:nvSpPr>
            <p:cNvPr id="1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1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444208" y="1235692"/>
            <a:ext cx="25569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smtClean="0"/>
              <a:t>˙ </a:t>
            </a:r>
            <a:r>
              <a:rPr lang="en-US" altLang="ko-KR" sz="900" b="1" smtClean="0"/>
              <a:t>CID</a:t>
            </a:r>
          </a:p>
          <a:p>
            <a:pPr marL="228600" indent="-228600"/>
            <a:endParaRPr lang="en-US" altLang="ko-KR" sz="900" b="1" smtClean="0"/>
          </a:p>
          <a:p>
            <a:pPr marL="228600" indent="-228600"/>
            <a:r>
              <a:rPr lang="en-US" altLang="ko-KR" sz="900" smtClean="0"/>
              <a:t>- CID</a:t>
            </a:r>
            <a:r>
              <a:rPr lang="ko-KR" altLang="en-US" sz="900" smtClean="0"/>
              <a:t>등록된 직원코드로 로그인 시</a:t>
            </a:r>
            <a:endParaRPr lang="en-US" altLang="ko-KR" sz="900" smtClean="0"/>
          </a:p>
          <a:p>
            <a:pPr marL="228600" indent="-228600"/>
            <a:r>
              <a:rPr lang="en-US" altLang="ko-KR" sz="900" smtClean="0"/>
              <a:t>  </a:t>
            </a:r>
            <a:r>
              <a:rPr lang="ko-KR" altLang="en-US" sz="900" smtClean="0"/>
              <a:t>등록된 고객번호로 전화오면 정보 확인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1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41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138" y="1332058"/>
            <a:ext cx="6178550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42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상병코드관리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상병등록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요양기관관리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요양기관등록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8915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44208" y="1235690"/>
            <a:ext cx="25569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상병등록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보험으로 제품 사용 시 의사가 진단한 상병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을 등록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지급청구서 신고 시 필수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신규 사용회사에 대하여 컨버전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요양기관등록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처방전을 진단해준 의사의 소속기관 병원을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등록 관리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요양기관코드는 공단에서 지정한 </a:t>
            </a:r>
            <a:r>
              <a:rPr lang="en-US" altLang="ko-KR" sz="900" dirty="0" smtClean="0"/>
              <a:t>8</a:t>
            </a:r>
            <a:r>
              <a:rPr lang="ko-KR" altLang="en-US" sz="900" dirty="0" smtClean="0"/>
              <a:t>자리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숫자를 기입해야함</a:t>
            </a:r>
            <a:r>
              <a:rPr lang="en-US" altLang="ko-KR" sz="900" dirty="0" smtClean="0"/>
              <a:t> (</a:t>
            </a:r>
            <a:r>
              <a:rPr lang="ko-KR" altLang="en-US" sz="900" dirty="0" smtClean="0"/>
              <a:t>실제로 공단에 신고</a:t>
            </a:r>
            <a:r>
              <a:rPr lang="en-US" altLang="ko-KR" sz="900" dirty="0" smtClean="0"/>
              <a:t>)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1268761"/>
            <a:ext cx="4680519" cy="2635066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4911" y="2907692"/>
            <a:ext cx="5186022" cy="324036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43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주치의관리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주치의등록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 공통코드관리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분류등록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분류세부등록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9939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44208" y="1235692"/>
            <a:ext cx="2556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주치의관리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처방전 발행해준 주치의 등록관리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렌탈 등록 시 최대 </a:t>
            </a:r>
            <a:r>
              <a:rPr lang="en-US" altLang="ko-KR" sz="900" dirty="0" smtClean="0"/>
              <a:t>4</a:t>
            </a:r>
            <a:r>
              <a:rPr lang="ko-KR" altLang="en-US" sz="900" dirty="0" smtClean="0"/>
              <a:t>명 등록 가능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공통코드관리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프로그램에서 지정한 항목외에 사용자가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수기로 등록할 수 있는 항목에 대해 수정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관리 되어지는 화면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en-US" altLang="ko-KR" sz="900" dirty="0" smtClean="0"/>
              <a:t>(Ex. </a:t>
            </a:r>
            <a:r>
              <a:rPr lang="ko-KR" altLang="en-US" sz="900" dirty="0" smtClean="0"/>
              <a:t>진료과목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직급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부서</a:t>
            </a:r>
            <a:r>
              <a:rPr lang="en-US" altLang="ko-KR" sz="900" dirty="0" smtClean="0"/>
              <a:t>..</a:t>
            </a:r>
            <a:r>
              <a:rPr lang="ko-KR" altLang="en-US" sz="900" dirty="0" smtClean="0"/>
              <a:t> 등</a:t>
            </a:r>
            <a:r>
              <a:rPr lang="en-US" altLang="ko-KR" sz="900" dirty="0" smtClean="0"/>
              <a:t>)</a:t>
            </a:r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766" y="1294638"/>
            <a:ext cx="5669585" cy="2592288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7113" y="3573020"/>
            <a:ext cx="5185193" cy="258153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44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지급청구소모품관리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지급소모품등록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40963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0"/>
            <a:ext cx="255694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지급청구소모품관리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인공호흡기 및 양압기에 대하여 지급청구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소모품을 별도로 관리하는 화면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지급 청구서 내용이 변경 시 지급청구서 및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청구 소모품 항목 프로그램 수정 조치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지급청구 소모품은 제품 데이터와 관련이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없으며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재고와도 관련 없음</a:t>
            </a:r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764" y="1314890"/>
            <a:ext cx="6120000" cy="391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45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기초코드관리 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권한관리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41987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3" name="그림 22" descr="권한관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138" y="1309264"/>
            <a:ext cx="6120000" cy="3366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44208" y="1235690"/>
            <a:ext cx="255694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권한관리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b="1" smtClean="0"/>
              <a:t>  </a:t>
            </a:r>
            <a:r>
              <a:rPr lang="ko-KR" altLang="en-US" sz="900" smtClean="0"/>
              <a:t>사원별 </a:t>
            </a:r>
            <a:r>
              <a:rPr lang="en-US" altLang="ko-KR" sz="900" dirty="0" smtClean="0"/>
              <a:t>/ </a:t>
            </a:r>
            <a:r>
              <a:rPr lang="ko-KR" altLang="en-US" sz="900" dirty="0" smtClean="0"/>
              <a:t>프로그램별 권한 기능 관리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최초 사원 등록 시 기본값 부분사용 설정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r>
              <a:rPr lang="en-US" altLang="ko-KR" sz="900" b="1" dirty="0" smtClean="0"/>
              <a:t>- </a:t>
            </a:r>
            <a:r>
              <a:rPr lang="ko-KR" altLang="en-US" sz="900" dirty="0" smtClean="0"/>
              <a:t>삭제 및 저장기능은 기본 조회 기능 사용 시</a:t>
            </a:r>
            <a:endParaRPr lang="en-US" altLang="ko-KR" sz="900" dirty="0" smtClean="0"/>
          </a:p>
          <a:p>
            <a:pPr marL="228600" indent="-228600"/>
            <a:r>
              <a:rPr lang="en-US" altLang="ko-KR" sz="900" b="1" dirty="0" smtClean="0"/>
              <a:t>  </a:t>
            </a:r>
            <a:r>
              <a:rPr lang="ko-KR" altLang="en-US" sz="900" dirty="0" smtClean="0"/>
              <a:t>설정 가능</a:t>
            </a:r>
            <a:endParaRPr lang="en-US" altLang="ko-KR" sz="900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b="1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/>
        </p:nvCxnSpPr>
        <p:spPr>
          <a:xfrm>
            <a:off x="3601988" y="3356992"/>
            <a:ext cx="1944216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70970" y="3356992"/>
            <a:ext cx="1405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ko-KR" altLang="en-US" sz="16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6007" y="6009481"/>
            <a:ext cx="16033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ea"/>
              </a:rPr>
              <a:t>내일을 준비하는 기업 </a:t>
            </a:r>
            <a:endParaRPr lang="en-US" altLang="ko-KR" sz="1100" b="1" dirty="0" smtClean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ea"/>
            </a:endParaRPr>
          </a:p>
          <a:p>
            <a:r>
              <a:rPr lang="ko-KR" altLang="en-US" sz="11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ea"/>
              </a:rPr>
              <a:t>㈜ 신안소프트</a:t>
            </a:r>
            <a:endParaRPr lang="ko-KR" altLang="en-US" sz="11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16105" y="6422479"/>
            <a:ext cx="15969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ea"/>
              </a:rPr>
              <a:t>대표번호 </a:t>
            </a:r>
            <a:r>
              <a:rPr lang="en-US" altLang="ko-KR" sz="11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ea"/>
              </a:rPr>
              <a:t>: 1566-5767</a:t>
            </a:r>
          </a:p>
        </p:txBody>
      </p:sp>
      <p:pic>
        <p:nvPicPr>
          <p:cNvPr id="59394" name="Picture 2" descr="D:\이주연★\8.헬스케어\hminfo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8827" y="2686830"/>
            <a:ext cx="2222500" cy="63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5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340119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9859" y="1233256"/>
            <a:ext cx="4942622" cy="45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84"/>
            <a:ext cx="9144000" cy="63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4" cstate="print"/>
          <a:srcRect l="70313" t="62117" b="17177"/>
          <a:stretch>
            <a:fillRect/>
          </a:stretch>
        </p:blipFill>
        <p:spPr bwMode="auto">
          <a:xfrm>
            <a:off x="1020817" y="3771788"/>
            <a:ext cx="1368151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4" cstate="print"/>
          <a:srcRect r="29687" b="17177"/>
          <a:stretch>
            <a:fillRect/>
          </a:stretch>
        </p:blipFill>
        <p:spPr bwMode="auto">
          <a:xfrm>
            <a:off x="317989" y="2924944"/>
            <a:ext cx="324036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4" cstate="print"/>
          <a:srcRect t="82823" r="31250" b="1720"/>
          <a:stretch>
            <a:fillRect/>
          </a:stretch>
        </p:blipFill>
        <p:spPr bwMode="auto">
          <a:xfrm>
            <a:off x="317989" y="3987812"/>
            <a:ext cx="3168352" cy="16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3" name="직선 연결선 62"/>
          <p:cNvCxnSpPr/>
          <p:nvPr/>
        </p:nvCxnSpPr>
        <p:spPr>
          <a:xfrm>
            <a:off x="3766334" y="1196752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모서리가 둥근 직사각형 63"/>
          <p:cNvSpPr/>
          <p:nvPr/>
        </p:nvSpPr>
        <p:spPr>
          <a:xfrm>
            <a:off x="395536" y="260365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의료기 렌탈관리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계약조건에 따른 렌탈등록을 상세히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입력하여 관리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395536" y="138197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고객관리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고객정보 신규등록 및 수정이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6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340119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"/>
            <a:ext cx="9144000" cy="62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타원 58"/>
          <p:cNvSpPr/>
          <p:nvPr/>
        </p:nvSpPr>
        <p:spPr>
          <a:xfrm>
            <a:off x="179632" y="126876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01</a:t>
            </a:r>
          </a:p>
        </p:txBody>
      </p:sp>
      <p:sp>
        <p:nvSpPr>
          <p:cNvPr id="60" name="타원 59"/>
          <p:cNvSpPr/>
          <p:nvPr/>
        </p:nvSpPr>
        <p:spPr>
          <a:xfrm>
            <a:off x="179512" y="2462097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02</a:t>
            </a:r>
          </a:p>
        </p:txBody>
      </p:sp>
      <p:sp>
        <p:nvSpPr>
          <p:cNvPr id="65" name="모서리가 둥근 직사각형 64"/>
          <p:cNvSpPr/>
          <p:nvPr/>
        </p:nvSpPr>
        <p:spPr>
          <a:xfrm>
            <a:off x="404245" y="5049280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본인부담금 </a:t>
            </a:r>
            <a:r>
              <a:rPr lang="en-US" altLang="ko-KR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CMS</a:t>
            </a: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자동이체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이체 동의한 고객의 계좌에서 매달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자동으로 금액을 이체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404245" y="3832705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요양비 지급청구서 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보험급여가 적용된 요양비청구서를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발행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미리보기 및 출력이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7" name="타원 66"/>
          <p:cNvSpPr/>
          <p:nvPr/>
        </p:nvSpPr>
        <p:spPr>
          <a:xfrm>
            <a:off x="188341" y="3719488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03</a:t>
            </a:r>
          </a:p>
        </p:txBody>
      </p:sp>
      <p:sp>
        <p:nvSpPr>
          <p:cNvPr id="68" name="타원 67"/>
          <p:cNvSpPr/>
          <p:nvPr/>
        </p:nvSpPr>
        <p:spPr>
          <a:xfrm>
            <a:off x="188221" y="490772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04</a:t>
            </a:r>
          </a:p>
        </p:txBody>
      </p:sp>
      <p:sp>
        <p:nvSpPr>
          <p:cNvPr id="98" name="모서리가 둥근 직사각형 97"/>
          <p:cNvSpPr/>
          <p:nvPr/>
        </p:nvSpPr>
        <p:spPr>
          <a:xfrm>
            <a:off x="3411443" y="260365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입금관리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공단과 시군구청의 입금기록까지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편리하게 관리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3411443" y="138197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채권채무 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거래처별 채권채무 현황과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거래원장을 확인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0" name="타원 99"/>
          <p:cNvSpPr/>
          <p:nvPr/>
        </p:nvSpPr>
        <p:spPr>
          <a:xfrm>
            <a:off x="3195539" y="126876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05</a:t>
            </a:r>
          </a:p>
        </p:txBody>
      </p:sp>
      <p:sp>
        <p:nvSpPr>
          <p:cNvPr id="101" name="타원 100"/>
          <p:cNvSpPr/>
          <p:nvPr/>
        </p:nvSpPr>
        <p:spPr>
          <a:xfrm>
            <a:off x="3195419" y="2462097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06</a:t>
            </a:r>
          </a:p>
        </p:txBody>
      </p:sp>
      <p:sp>
        <p:nvSpPr>
          <p:cNvPr id="102" name="모서리가 둥근 직사각형 101"/>
          <p:cNvSpPr/>
          <p:nvPr/>
        </p:nvSpPr>
        <p:spPr>
          <a:xfrm>
            <a:off x="3420152" y="5049280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창고재고관리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창고별 실시간 재고관리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</a:t>
            </a: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한눈에 쉽게 확인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3" name="모서리가 둥근 직사각형 102"/>
          <p:cNvSpPr/>
          <p:nvPr/>
        </p:nvSpPr>
        <p:spPr>
          <a:xfrm>
            <a:off x="3420152" y="3832705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소모품관리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소모품에 대한 교체예정일자를 한눈에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확인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재고 및 교체누락 관리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4" name="타원 103"/>
          <p:cNvSpPr/>
          <p:nvPr/>
        </p:nvSpPr>
        <p:spPr>
          <a:xfrm>
            <a:off x="3204248" y="3719488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07</a:t>
            </a:r>
          </a:p>
        </p:txBody>
      </p:sp>
      <p:sp>
        <p:nvSpPr>
          <p:cNvPr id="105" name="타원 104"/>
          <p:cNvSpPr/>
          <p:nvPr/>
        </p:nvSpPr>
        <p:spPr>
          <a:xfrm>
            <a:off x="3204128" y="490772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08</a:t>
            </a:r>
          </a:p>
        </p:txBody>
      </p:sp>
      <p:sp>
        <p:nvSpPr>
          <p:cNvPr id="106" name="모서리가 둥근 직사각형 105"/>
          <p:cNvSpPr/>
          <p:nvPr/>
        </p:nvSpPr>
        <p:spPr>
          <a:xfrm>
            <a:off x="6427070" y="260365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세금계산서관리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거래처별 전자세금계산서 및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현금영수증 일괄 발행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7" name="모서리가 둥근 직사각형 106"/>
          <p:cNvSpPr/>
          <p:nvPr/>
        </p:nvSpPr>
        <p:spPr>
          <a:xfrm>
            <a:off x="6427070" y="1381977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일정관리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렌탈고객의 전체일정 작성 및 관리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(A/S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일정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소모품교환예정일정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렌탈설치일정 등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)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8" name="타원 107"/>
          <p:cNvSpPr/>
          <p:nvPr/>
        </p:nvSpPr>
        <p:spPr>
          <a:xfrm>
            <a:off x="6211166" y="126876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09</a:t>
            </a:r>
          </a:p>
        </p:txBody>
      </p:sp>
      <p:sp>
        <p:nvSpPr>
          <p:cNvPr id="109" name="타원 108"/>
          <p:cNvSpPr/>
          <p:nvPr/>
        </p:nvSpPr>
        <p:spPr>
          <a:xfrm>
            <a:off x="6211046" y="2462097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10</a:t>
            </a:r>
          </a:p>
        </p:txBody>
      </p:sp>
      <p:sp>
        <p:nvSpPr>
          <p:cNvPr id="110" name="모서리가 둥근 직사각형 109"/>
          <p:cNvSpPr/>
          <p:nvPr/>
        </p:nvSpPr>
        <p:spPr>
          <a:xfrm>
            <a:off x="6435779" y="5049280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제품입출고 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제품 매입매출을 확인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제품별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창고이동 관리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1" name="모서리가 둥근 직사각형 110"/>
          <p:cNvSpPr/>
          <p:nvPr/>
        </p:nvSpPr>
        <p:spPr>
          <a:xfrm>
            <a:off x="6435779" y="3832705"/>
            <a:ext cx="2520000" cy="9000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렌탈고객 </a:t>
            </a:r>
            <a:r>
              <a:rPr lang="en-US" altLang="ko-KR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SMS</a:t>
            </a:r>
            <a:r>
              <a:rPr lang="ko-KR" altLang="en-US" sz="10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관리</a:t>
            </a:r>
            <a:endParaRPr lang="en-US" altLang="ko-KR" sz="1000" b="1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고객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지사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제품구분별 고객에게 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AS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설치</a:t>
            </a:r>
            <a:r>
              <a:rPr lang="en-US" altLang="ko-KR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소모품교환예정일에 관한</a:t>
            </a:r>
            <a:endParaRPr lang="en-US" altLang="ko-KR" sz="100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ko-KR" altLang="en-US" sz="10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문자 발송 가능</a:t>
            </a:r>
            <a:endParaRPr lang="ko-KR" altLang="en-US" sz="100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2" name="타원 111"/>
          <p:cNvSpPr/>
          <p:nvPr/>
        </p:nvSpPr>
        <p:spPr>
          <a:xfrm>
            <a:off x="6219875" y="3719488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11</a:t>
            </a:r>
          </a:p>
        </p:txBody>
      </p:sp>
      <p:sp>
        <p:nvSpPr>
          <p:cNvPr id="113" name="타원 112"/>
          <p:cNvSpPr/>
          <p:nvPr/>
        </p:nvSpPr>
        <p:spPr>
          <a:xfrm>
            <a:off x="6219755" y="4907720"/>
            <a:ext cx="468000" cy="468000"/>
          </a:xfrm>
          <a:prstGeom prst="ellipse">
            <a:avLst/>
          </a:prstGeom>
          <a:solidFill>
            <a:schemeClr val="tx2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smtClean="0">
                <a:latin typeface="+mj-lt"/>
                <a:ea typeface="안상수2006중간" pitchFamily="18" charset="-127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7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2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고객관리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고객 신규 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3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1028" name="Image" r:id="rId3" imgW="253789" imgH="253789" progId="">
                <p:embed/>
              </p:oleObj>
            </a:graphicData>
          </a:graphic>
        </p:graphicFrame>
        <p:sp>
          <p:nvSpPr>
            <p:cNvPr id="3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3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444208" y="1235694"/>
            <a:ext cx="25569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en-US" altLang="ko-KR" sz="900" b="1" dirty="0" smtClean="0"/>
              <a:t>· </a:t>
            </a:r>
            <a:r>
              <a:rPr lang="ko-KR" altLang="en-US" sz="900" b="1" dirty="0" smtClean="0"/>
              <a:t>회원관리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환자의 기본 인적정보를 관리하는 업무</a:t>
            </a:r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신규등록 통해 고객의 정보 입력 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등록된 고객에 한해 원하는 조건으로 검색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검색된 정보 엑셀 다운 가능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신규등록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고객정보를 입력하는 페이지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*</a:t>
            </a:r>
            <a:r>
              <a:rPr lang="ko-KR" altLang="en-US" sz="900" dirty="0" smtClean="0">
                <a:solidFill>
                  <a:srgbClr val="C00000"/>
                </a:solidFill>
              </a:rPr>
              <a:t>고객명</a:t>
            </a:r>
            <a:r>
              <a:rPr lang="en-US" altLang="ko-KR" sz="900" dirty="0" smtClean="0">
                <a:solidFill>
                  <a:srgbClr val="C00000"/>
                </a:solidFill>
              </a:rPr>
              <a:t>, </a:t>
            </a:r>
            <a:r>
              <a:rPr lang="ko-KR" altLang="en-US" sz="900" dirty="0" smtClean="0">
                <a:solidFill>
                  <a:srgbClr val="C00000"/>
                </a:solidFill>
              </a:rPr>
              <a:t>사업자구분</a:t>
            </a:r>
            <a:r>
              <a:rPr lang="en-US" altLang="ko-KR" sz="900" dirty="0" smtClean="0">
                <a:solidFill>
                  <a:srgbClr val="C00000"/>
                </a:solidFill>
              </a:rPr>
              <a:t>, </a:t>
            </a:r>
            <a:r>
              <a:rPr lang="ko-KR" altLang="en-US" sz="900" dirty="0" smtClean="0">
                <a:solidFill>
                  <a:srgbClr val="C00000"/>
                </a:solidFill>
              </a:rPr>
              <a:t>연락처</a:t>
            </a:r>
            <a:r>
              <a:rPr lang="en-US" altLang="ko-KR" sz="900" dirty="0" smtClean="0">
                <a:solidFill>
                  <a:srgbClr val="C00000"/>
                </a:solidFill>
              </a:rPr>
              <a:t>, </a:t>
            </a:r>
            <a:r>
              <a:rPr lang="ko-KR" altLang="en-US" sz="900" dirty="0" smtClean="0">
                <a:solidFill>
                  <a:srgbClr val="C00000"/>
                </a:solidFill>
              </a:rPr>
              <a:t>휴대전화 </a:t>
            </a:r>
            <a:r>
              <a:rPr lang="ko-KR" altLang="en-US" sz="900" dirty="0" smtClean="0"/>
              <a:t>필수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*</a:t>
            </a:r>
            <a:r>
              <a:rPr lang="ko-KR" altLang="en-US" sz="900" dirty="0" smtClean="0"/>
              <a:t>세금계산서 발행</a:t>
            </a:r>
            <a:r>
              <a:rPr lang="en-US" altLang="ko-KR" sz="900" dirty="0" smtClean="0"/>
              <a:t>-</a:t>
            </a:r>
            <a:r>
              <a:rPr lang="ko-KR" altLang="en-US" sz="900" dirty="0" smtClean="0">
                <a:solidFill>
                  <a:srgbClr val="0070C0"/>
                </a:solidFill>
              </a:rPr>
              <a:t>사업자번호</a:t>
            </a:r>
            <a:r>
              <a:rPr lang="en-US" altLang="ko-KR" sz="900" dirty="0" smtClean="0">
                <a:solidFill>
                  <a:srgbClr val="0070C0"/>
                </a:solidFill>
              </a:rPr>
              <a:t>, </a:t>
            </a:r>
            <a:r>
              <a:rPr lang="ko-KR" altLang="en-US" sz="900" dirty="0" smtClean="0">
                <a:solidFill>
                  <a:srgbClr val="0070C0"/>
                </a:solidFill>
              </a:rPr>
              <a:t>이메일 </a:t>
            </a:r>
            <a:r>
              <a:rPr lang="ko-KR" altLang="en-US" sz="900" dirty="0" smtClean="0"/>
              <a:t>필수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3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320" y="1240114"/>
            <a:ext cx="6120000" cy="4822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직선 연결선 3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8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8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 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 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(</a:t>
              </a:r>
              <a:r>
                <a:rPr kumimoji="1" lang="ko-KR" altLang="en-US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 상품 신규 등록</a:t>
              </a:r>
              <a:r>
                <a:rPr kumimoji="1" lang="en-US" altLang="ko-KR" sz="100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)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9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2051" name="Image" r:id="rId3" imgW="253789" imgH="253789" progId="">
                <p:embed/>
              </p:oleObj>
            </a:graphicData>
          </a:graphic>
        </p:graphicFrame>
        <p:sp>
          <p:nvSpPr>
            <p:cNvPr id="21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2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44208" y="1235690"/>
            <a:ext cx="255694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렌탈관리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제품과 보험구분에 따른 렌탈정보를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관리하는 업무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1. </a:t>
            </a:r>
            <a:r>
              <a:rPr lang="ko-KR" altLang="en-US" sz="900" dirty="0" smtClean="0"/>
              <a:t>고객별 렌탈현황 확인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2. </a:t>
            </a:r>
            <a:r>
              <a:rPr lang="ko-KR" altLang="en-US" sz="900" dirty="0" smtClean="0"/>
              <a:t>인공호흡기 산소발생기 기침유발기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양압기 등  렌탈품목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3. </a:t>
            </a:r>
            <a:r>
              <a:rPr lang="ko-KR" altLang="en-US" sz="900" dirty="0" smtClean="0"/>
              <a:t>소모품 출고 등록 및 청구소모품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4. A/S </a:t>
            </a:r>
            <a:r>
              <a:rPr lang="ko-KR" altLang="en-US" sz="900" dirty="0" smtClean="0"/>
              <a:t>및 고객상담정보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5. </a:t>
            </a:r>
            <a:r>
              <a:rPr lang="ko-KR" altLang="en-US" sz="900" dirty="0" smtClean="0"/>
              <a:t>고객별 문자발송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6. </a:t>
            </a:r>
            <a:r>
              <a:rPr lang="ko-KR" altLang="en-US" sz="900" dirty="0" smtClean="0"/>
              <a:t>재처방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7. </a:t>
            </a:r>
            <a:r>
              <a:rPr lang="ko-KR" altLang="en-US" sz="900" dirty="0" smtClean="0"/>
              <a:t>보험에 따른 환자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8. </a:t>
            </a:r>
            <a:r>
              <a:rPr lang="ko-KR" altLang="en-US" sz="900" dirty="0" smtClean="0"/>
              <a:t>본인부담금관리 및 </a:t>
            </a:r>
            <a:r>
              <a:rPr lang="en-US" altLang="ko-KR" sz="900" dirty="0" smtClean="0"/>
              <a:t>CMS </a:t>
            </a:r>
            <a:r>
              <a:rPr lang="ko-KR" altLang="en-US" sz="900" dirty="0" smtClean="0"/>
              <a:t>자동이체 기본정보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등을 관리하는 주 프로그램으로 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요양비 지급청구서의 기본이 되는 업무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9. </a:t>
            </a:r>
            <a:r>
              <a:rPr lang="ko-KR" altLang="en-US" sz="900" dirty="0" smtClean="0"/>
              <a:t>현금영수증 및 세금계산서 발행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10. </a:t>
            </a:r>
            <a:r>
              <a:rPr lang="ko-KR" altLang="en-US" sz="900" dirty="0" smtClean="0"/>
              <a:t>입금 및 미수금 관리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11. CID</a:t>
            </a:r>
            <a:r>
              <a:rPr lang="ko-KR" altLang="en-US" sz="900" dirty="0" smtClean="0"/>
              <a:t>기능 지원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렌탈상세정보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고객 렌탈정보 및 출금정보 입력 화면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상품계약정보 입력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출금정보 입력</a:t>
            </a:r>
            <a:endParaRPr lang="en-US" altLang="ko-KR" sz="900" dirty="0" smtClean="0"/>
          </a:p>
          <a:p>
            <a:pPr marL="228600" indent="-228600">
              <a:buFontTx/>
              <a:buChar char="-"/>
            </a:pP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562" y="1215803"/>
            <a:ext cx="6120000" cy="50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876256" y="6520261"/>
            <a:ext cx="2133600" cy="365125"/>
          </a:xfrm>
        </p:spPr>
        <p:txBody>
          <a:bodyPr/>
          <a:lstStyle/>
          <a:p>
            <a:r>
              <a:rPr lang="en-US" altLang="ko-KR" b="1" smtClean="0"/>
              <a:t>- </a:t>
            </a:r>
            <a:fld id="{5443387D-48E5-4541-AAB7-C88D9B49AA09}" type="slidenum">
              <a:rPr lang="ko-KR" altLang="en-US" b="1" smtClean="0"/>
              <a:pPr/>
              <a:t>9</a:t>
            </a:fld>
            <a:r>
              <a:rPr lang="ko-KR" altLang="en-US" b="1" smtClean="0"/>
              <a:t> </a:t>
            </a:r>
            <a:r>
              <a:rPr lang="en-US" altLang="ko-KR" b="1" smtClean="0"/>
              <a:t>-</a:t>
            </a:r>
            <a:endParaRPr lang="ko-KR" altLang="en-US" b="1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44016" y="6534055"/>
            <a:ext cx="3275856" cy="365125"/>
          </a:xfrm>
        </p:spPr>
        <p:txBody>
          <a:bodyPr/>
          <a:lstStyle/>
          <a:p>
            <a:pPr algn="l"/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Copyrightⓒ2006 (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신안소프트 </a:t>
            </a:r>
            <a:r>
              <a:rPr lang="en-US" altLang="ko-KR" sz="600" b="1" i="1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https://www.htcinfo.co.kr/</a:t>
            </a:r>
            <a:endParaRPr lang="ko-KR" altLang="en-US" sz="600" b="1" i="1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89426" y="6453336"/>
            <a:ext cx="8964488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8"/>
          <p:cNvGrpSpPr>
            <a:grpSpLocks/>
          </p:cNvGrpSpPr>
          <p:nvPr/>
        </p:nvGrpSpPr>
        <p:grpSpPr bwMode="auto">
          <a:xfrm>
            <a:off x="107507" y="332656"/>
            <a:ext cx="8928992" cy="304800"/>
            <a:chOff x="215" y="2541"/>
            <a:chExt cx="5906" cy="192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15" y="2542"/>
              <a:ext cx="5906" cy="189"/>
            </a:xfrm>
            <a:prstGeom prst="rect">
              <a:avLst/>
            </a:prstGeom>
            <a:solidFill>
              <a:srgbClr val="EAEAEA"/>
            </a:solidFill>
            <a:ln w="3175">
              <a:solidFill>
                <a:srgbClr val="F3F3F3"/>
              </a:solidFill>
              <a:miter lim="800000"/>
              <a:headEnd/>
              <a:tailEnd/>
            </a:ln>
          </p:spPr>
          <p:txBody>
            <a:bodyPr wrap="none" lIns="324000" tIns="0" rIns="0" bIns="3600" anchor="ctr"/>
            <a:lstStyle/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-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렌탈 상세정보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–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입금관리</a:t>
              </a:r>
              <a:r>
                <a:rPr kumimoji="1" lang="en-US" altLang="ko-KR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/AS</a:t>
              </a:r>
              <a:r>
                <a:rPr kumimoji="1" lang="ko-KR" altLang="en-US" sz="1000" dirty="0" smtClean="0">
                  <a:solidFill>
                    <a:srgbClr val="000000"/>
                  </a:solidFill>
                  <a:latin typeface="굴림" charset="-127"/>
                  <a:ea typeface="굴림" charset="-127"/>
                </a:rPr>
                <a:t>상담일정</a:t>
              </a:r>
              <a:endParaRPr kumimoji="1" lang="en-US" altLang="ko-KR" sz="1000" dirty="0" smtClean="0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20" name="AutoShape 40"/>
            <p:cNvSpPr>
              <a:spLocks noChangeArrowheads="1"/>
            </p:cNvSpPr>
            <p:nvPr/>
          </p:nvSpPr>
          <p:spPr bwMode="gray">
            <a:xfrm flipH="1" flipV="1">
              <a:off x="6073" y="2541"/>
              <a:ext cx="48" cy="48"/>
            </a:xfrm>
            <a:prstGeom prst="rtTriangle">
              <a:avLst/>
            </a:prstGeom>
            <a:solidFill>
              <a:srgbClr val="566B7E"/>
            </a:solidFill>
            <a:ln w="9525">
              <a:noFill/>
              <a:miter lim="800000"/>
              <a:headEnd/>
              <a:tailEnd/>
            </a:ln>
          </p:spPr>
          <p:txBody>
            <a:bodyPr wrap="none" lIns="288000" tIns="0" rIns="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graphicFrame>
          <p:nvGraphicFramePr>
            <p:cNvPr id="21" name="Object 41"/>
            <p:cNvGraphicFramePr>
              <a:graphicFrameLocks noChangeAspect="1"/>
            </p:cNvGraphicFramePr>
            <p:nvPr/>
          </p:nvGraphicFramePr>
          <p:xfrm>
            <a:off x="263" y="2582"/>
            <a:ext cx="112" cy="112"/>
          </p:xfrm>
          <a:graphic>
            <a:graphicData uri="http://schemas.openxmlformats.org/presentationml/2006/ole">
              <p:oleObj spid="_x0000_s3075" name="Image" r:id="rId3" imgW="253789" imgH="253789" progId="">
                <p:embed/>
              </p:oleObj>
            </a:graphicData>
          </a:graphic>
        </p:graphicFrame>
        <p:sp>
          <p:nvSpPr>
            <p:cNvPr id="22" name="Line 42"/>
            <p:cNvSpPr>
              <a:spLocks noChangeShapeType="1"/>
            </p:cNvSpPr>
            <p:nvPr/>
          </p:nvSpPr>
          <p:spPr bwMode="gray">
            <a:xfrm>
              <a:off x="215" y="2541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  <p:sp>
          <p:nvSpPr>
            <p:cNvPr id="23" name="Line 43"/>
            <p:cNvSpPr>
              <a:spLocks noChangeShapeType="1"/>
            </p:cNvSpPr>
            <p:nvPr/>
          </p:nvSpPr>
          <p:spPr bwMode="gray">
            <a:xfrm>
              <a:off x="215" y="2732"/>
              <a:ext cx="5906" cy="1"/>
            </a:xfrm>
            <a:prstGeom prst="line">
              <a:avLst/>
            </a:prstGeom>
            <a:noFill/>
            <a:ln w="15875">
              <a:solidFill>
                <a:srgbClr val="566B7E"/>
              </a:solidFill>
              <a:round/>
              <a:headEnd/>
              <a:tailEnd/>
            </a:ln>
          </p:spPr>
          <p:txBody>
            <a:bodyPr lIns="5400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 smtClean="0">
                <a:solidFill>
                  <a:srgbClr val="000000"/>
                </a:solidFill>
                <a:latin typeface="가는각진제목체" pitchFamily="18" charset="-127"/>
              </a:endParaRPr>
            </a:p>
          </p:txBody>
        </p:sp>
      </p:grpSp>
      <p:pic>
        <p:nvPicPr>
          <p:cNvPr id="24" name="그림 23" descr="as.JPG"/>
          <p:cNvPicPr>
            <a:picLocks noChangeAspect="1"/>
          </p:cNvPicPr>
          <p:nvPr/>
        </p:nvPicPr>
        <p:blipFill>
          <a:blip r:embed="rId4" cstate="print"/>
          <a:srcRect b="21951"/>
          <a:stretch>
            <a:fillRect/>
          </a:stretch>
        </p:blipFill>
        <p:spPr>
          <a:xfrm>
            <a:off x="664520" y="4120505"/>
            <a:ext cx="5328592" cy="2016224"/>
          </a:xfrm>
          <a:prstGeom prst="rect">
            <a:avLst/>
          </a:prstGeom>
        </p:spPr>
      </p:pic>
      <p:sp>
        <p:nvSpPr>
          <p:cNvPr id="25" name="Rectangle 32"/>
          <p:cNvSpPr>
            <a:spLocks noChangeArrowheads="1"/>
          </p:cNvSpPr>
          <p:nvPr/>
        </p:nvSpPr>
        <p:spPr bwMode="gray">
          <a:xfrm>
            <a:off x="107504" y="764707"/>
            <a:ext cx="6264696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6456113" y="764707"/>
            <a:ext cx="2556000" cy="276225"/>
          </a:xfrm>
          <a:prstGeom prst="rect">
            <a:avLst/>
          </a:prstGeom>
          <a:solidFill>
            <a:srgbClr val="566B7E"/>
          </a:solidFill>
          <a:ln w="6350" algn="ctr">
            <a:solidFill>
              <a:srgbClr val="B2B2B2"/>
            </a:solidFill>
            <a:miter lim="800000"/>
            <a:headEnd/>
            <a:tailEnd/>
          </a:ln>
        </p:spPr>
        <p:txBody>
          <a:bodyPr lIns="54000" tIns="36000" rIns="54000" bIns="3600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006699"/>
              </a:buClr>
            </a:pPr>
            <a:r>
              <a:rPr kumimoji="1" lang="ko-KR" altLang="en-US" sz="90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화면세부설명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2" y="1268764"/>
            <a:ext cx="54578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6444208" y="1235690"/>
            <a:ext cx="255694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ko-KR" altLang="en-US" sz="900" b="1" dirty="0" smtClean="0"/>
              <a:t>˙ 입금등록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청구내역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수기입금 등록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입금내역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입금 상세정보 통해 수기적으로 입금처리 </a:t>
            </a:r>
            <a:endParaRPr lang="en-US" altLang="ko-KR" sz="900" dirty="0" smtClean="0"/>
          </a:p>
          <a:p>
            <a:pPr marL="228600" indent="-228600"/>
            <a:r>
              <a:rPr lang="ko-KR" altLang="en-US" sz="900" dirty="0" smtClean="0"/>
              <a:t> 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청구내역을 통해 입금내역 및 미수금 확인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ko-KR" altLang="en-US" sz="900" b="1" dirty="0" smtClean="0"/>
              <a:t>˙ </a:t>
            </a:r>
            <a:r>
              <a:rPr lang="en-US" altLang="ko-KR" sz="900" b="1" dirty="0" smtClean="0"/>
              <a:t>A/S.</a:t>
            </a:r>
            <a:r>
              <a:rPr lang="ko-KR" altLang="en-US" sz="900" b="1" dirty="0" smtClean="0"/>
              <a:t>상담</a:t>
            </a:r>
            <a:r>
              <a:rPr lang="en-US" altLang="ko-KR" sz="900" b="1" dirty="0" smtClean="0"/>
              <a:t>.</a:t>
            </a:r>
            <a:r>
              <a:rPr lang="ko-KR" altLang="en-US" sz="900" b="1" dirty="0" smtClean="0"/>
              <a:t>일정 접수</a:t>
            </a:r>
            <a:endParaRPr lang="en-US" altLang="ko-KR" sz="900" b="1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고객과의 </a:t>
            </a:r>
            <a:r>
              <a:rPr lang="en-US" altLang="ko-KR" sz="900" dirty="0" smtClean="0"/>
              <a:t>A/S,</a:t>
            </a:r>
            <a:r>
              <a:rPr lang="ko-KR" altLang="en-US" sz="900" dirty="0" smtClean="0"/>
              <a:t>상담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일정 날짜 및 내용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 </a:t>
            </a:r>
            <a:r>
              <a:rPr lang="ko-KR" altLang="en-US" sz="900" dirty="0" smtClean="0"/>
              <a:t>입력 및 관리 가능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- </a:t>
            </a:r>
            <a:r>
              <a:rPr lang="ko-KR" altLang="en-US" sz="900" dirty="0" smtClean="0"/>
              <a:t>일정관리 메뉴와 연동되어 등록된 일정</a:t>
            </a:r>
            <a:endParaRPr lang="en-US" altLang="ko-KR" sz="900" dirty="0" smtClean="0"/>
          </a:p>
          <a:p>
            <a:pPr marL="228600" indent="-228600"/>
            <a:r>
              <a:rPr lang="en-US" altLang="ko-KR" sz="900" dirty="0" smtClean="0"/>
              <a:t>  </a:t>
            </a:r>
            <a:r>
              <a:rPr lang="ko-KR" altLang="en-US" sz="900" dirty="0" smtClean="0"/>
              <a:t>관리 용이</a:t>
            </a:r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en-US" altLang="ko-KR" sz="900" dirty="0" smtClean="0"/>
          </a:p>
          <a:p>
            <a:pPr marL="228600" indent="-228600"/>
            <a:endParaRPr lang="ko-KR" altLang="en-US" sz="900" dirty="0"/>
          </a:p>
        </p:txBody>
      </p:sp>
      <p:cxnSp>
        <p:nvCxnSpPr>
          <p:cNvPr id="29" name="직선 연결선 28"/>
          <p:cNvCxnSpPr/>
          <p:nvPr/>
        </p:nvCxnSpPr>
        <p:spPr>
          <a:xfrm>
            <a:off x="6407036" y="1404067"/>
            <a:ext cx="0" cy="453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3653</Words>
  <Application>Microsoft Office PowerPoint</Application>
  <PresentationFormat>화면 슬라이드 쇼(4:3)</PresentationFormat>
  <Paragraphs>1227</Paragraphs>
  <Slides>46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48" baseType="lpstr">
      <vt:lpstr>Office 테마</vt:lpstr>
      <vt:lpstr>Image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Windows 사용자</cp:lastModifiedBy>
  <cp:revision>123</cp:revision>
  <dcterms:created xsi:type="dcterms:W3CDTF">2018-10-11T03:10:45Z</dcterms:created>
  <dcterms:modified xsi:type="dcterms:W3CDTF">2018-12-03T04:05:23Z</dcterms:modified>
</cp:coreProperties>
</file>